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24"/>
  </p:notesMasterIdLst>
  <p:sldIdLst>
    <p:sldId id="256" r:id="rId2"/>
    <p:sldId id="257" r:id="rId3"/>
    <p:sldId id="279"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Lst>
  <p:sldSz cx="18288000" cy="10287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BB100"/>
    <a:srgbClr val="ECD2ED"/>
    <a:srgbClr val="07544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74370" autoAdjust="0"/>
  </p:normalViewPr>
  <p:slideViewPr>
    <p:cSldViewPr>
      <p:cViewPr>
        <p:scale>
          <a:sx n="30" d="100"/>
          <a:sy n="30" d="100"/>
        </p:scale>
        <p:origin x="1460"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cs-CZ"/>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fld id="{B7268E1E-0E44-426D-905E-8AD9B19D2182}" type="datetimeFigureOut">
              <a:rPr lang="cs-CZ" smtClean="0"/>
              <a:t>24.01.2025</a:t>
            </a:fld>
            <a:endParaRPr lang="cs-CZ"/>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lang="cs-CZ"/>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lang="cs-CZ"/>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fld id="{871B2431-D351-4C6E-A3CF-9DFAC0E3E050}" type="slidenum">
              <a:rPr lang="cs-CZ" smtClean="0"/>
              <a:t>‹#›</a:t>
            </a:fld>
            <a:endParaRPr lang="cs-CZ"/>
          </a:p>
        </p:txBody>
      </p:sp>
    </p:spTree>
    <p:extLst>
      <p:ext uri="{BB962C8B-B14F-4D97-AF65-F5344CB8AC3E}">
        <p14:creationId xmlns:p14="http://schemas.microsoft.com/office/powerpoint/2010/main" val="17988891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Hello everyone, welcome to today’s presentation on how to support a friend after an assault. [Introduce self if needed]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Now we're going to talk about things to avoid after a friend tells you they've been assaulted. </a:t>
            </a:r>
          </a:p>
          <a:p>
            <a:endParaRPr lang="en-US"/>
          </a:p>
          <a:p>
            <a:r>
              <a:rPr lang="en-US"/>
              <a:t>The main thing you want to avoid is victim blaming. Is anyone willing to share what they think victim blaming is? [Pause for responses]. Victim blaming is when survivors are blamed for their assaults, rather than the perpetrator. Victim blaming is another reason why many survivors don't tell people that they've been assaulted. That's why it's important to avoid saying anything that would suggest you think the assault was their fault. So that could be saying things like, "weren't you drinking all night?" or, "why did you wear that?" </a:t>
            </a:r>
          </a:p>
          <a:p>
            <a:endParaRPr lang="en-US"/>
          </a:p>
          <a:p>
            <a:r>
              <a:rPr lang="en-US"/>
              <a:t>You also want to avoid telling your friend what you would have done in their situation. That isn't a helpful or supportive thing to do. It's also not helpful to tell your friend what they should have done. In moments of high stress, people don't always react the way they would when they're calm.</a:t>
            </a:r>
          </a:p>
          <a:p>
            <a:endParaRPr lang="en-US"/>
          </a:p>
          <a:p>
            <a:r>
              <a:rPr lang="en-US"/>
              <a:t>It's also possible that someone might tell you they were assaulted without giving all the details. Avoid interrogating them or asking specific questions. It's not your job to investigate. Doing this might also add more stress to the survivor, or make it feel like they aren't believed.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Is anyone willing to share what you think the cause of victim blaming is? [Pause for responses]</a:t>
            </a:r>
          </a:p>
          <a:p>
            <a:endParaRPr lang="en-US"/>
          </a:p>
          <a:p>
            <a:r>
              <a:rPr lang="en-US"/>
              <a:t>Thank you all for sharing. Victim blaming is caused by things like sexism and the normalization of sexual assault.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There are different ways to support a survivor once they've told you what happened to them.</a:t>
            </a:r>
          </a:p>
          <a:p>
            <a:endParaRPr lang="en-US"/>
          </a:p>
          <a:p>
            <a:r>
              <a:rPr lang="en-US"/>
              <a:t>First, listen. Some people just want to be able to talk honestly about what happened to them, and don't want or need anything beyond that. </a:t>
            </a:r>
          </a:p>
          <a:p>
            <a:endParaRPr lang="en-US"/>
          </a:p>
          <a:p>
            <a:r>
              <a:rPr lang="en-US"/>
              <a:t>On the other hand, some survivors want support finding resources. Maybe they want to get counseling, or advocacy support; you could help them find where to go or who to talk to. </a:t>
            </a:r>
          </a:p>
          <a:p>
            <a:endParaRPr lang="en-US"/>
          </a:p>
          <a:p>
            <a:r>
              <a:rPr lang="en-US"/>
              <a:t>Some survivors report their assaults, and some do not. Regardless, it's the survivor's decision. If a survivor does choose to report their assault, you could help them find a mandated reporter or maybe be there when they report. </a:t>
            </a:r>
          </a:p>
          <a:p>
            <a:endParaRPr lang="en-US"/>
          </a:p>
          <a:p>
            <a:r>
              <a:rPr lang="en-US"/>
              <a:t>If a survivor discloses to you, you can provide these options to them. You could say, "Would you just like for me to listen, or do you want help accessing resources? I'm here for whatever you need." </a:t>
            </a:r>
          </a:p>
          <a:p>
            <a:endParaRPr lang="en-US"/>
          </a:p>
          <a:p>
            <a:r>
              <a:rPr lang="en-US"/>
              <a:t>It's important to remember that it might take the survivor a while to heal after an assault. Many survivors find that support drops off a couple weeks after their assault. Be there for them as long as they need it.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dirty="0"/>
              <a:t>Supporting a survivor can be emotionally taxing. Although the survivor should be the main focus, make sure to set boundaries so you're not neglecting your own needs. No one should have 24/7 access to you. </a:t>
            </a:r>
          </a:p>
          <a:p>
            <a:endParaRPr lang="en-US" dirty="0"/>
          </a:p>
          <a:p>
            <a:r>
              <a:rPr lang="en-US" dirty="0"/>
              <a:t>You may also want to consider when you should provide support and when you shouldn't. Sometimes things are better suited for mental health professionals. </a:t>
            </a:r>
            <a:r>
              <a:rPr lang="en-US"/>
              <a:t>It's okay to say, "I don't think I'm the best person to help you with this." It's also possible that you have your own life stressors going on. </a:t>
            </a:r>
            <a:r>
              <a:rPr lang="en-US" dirty="0"/>
              <a:t>You shouldn't ignore your own life in order to support someone else. Make sure you're doing things for yourself too.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If a friend has been sexually assaulted, it's natural for difficult emotions to come up. You could feel confused, angry, or scared. It is absolutely okay and even encouraged for friends and family of survivors to seek support services themselves, like counseling, support groups, or workbooks. There are many services for survivors and their loved ones in King County, and we will discuss that more during the activity.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If a survivor ever does want support in reporting their assault, there are several professionals that a survivor could go to for help.</a:t>
            </a:r>
          </a:p>
          <a:p>
            <a:endParaRPr lang="en-US"/>
          </a:p>
          <a:p>
            <a:r>
              <a:rPr lang="en-US"/>
              <a:t>A survivor could report to a trusted teacher, coach, or school counselor, medical staff such as a nurse or doctor, a therapist or social worker, or to the police. Whoever a survivor reports to is up to them. All of these professions have one thing in common, is anyone willing to share what that thing is? [Pause for responses]. All of the professionals here are mandated reporters. We will talk more about that in the next slide.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In Washington State, there are mandated reporting laws. All of the professionals from the previous slide are mandated reporters, which means they are legally obligated to report if a minor has been physically or sexually abused or neglected to the police or Child Protective Services. </a:t>
            </a:r>
          </a:p>
          <a:p>
            <a:endParaRPr lang="en-US"/>
          </a:p>
          <a:p>
            <a:r>
              <a:rPr lang="en-US"/>
              <a:t>Some survivors will report without knowing who they're talking to is a mandated reporter. Some survivors may report without knowing what could happen afterwards. It's important for survivors to know how mandated reporting works, so they can make an educated decision. </a:t>
            </a:r>
          </a:p>
          <a:p>
            <a:endParaRPr lang="en-US"/>
          </a:p>
          <a:p>
            <a:r>
              <a:rPr lang="en-US"/>
              <a:t>First, it's important to know what mandated reporters do not have to report. Mandated reporters do not have to report poverty or homelessness, parental drug use, witnessing domestic violence, a minor having sex or dating, someone with an intellectual or developmental disability having sex or dating, or siblings sharing bedrooms. But just like with every profession, there are good mandated reporters and bad mandated reporters. Some mandated reporters think, "when in doubt, report," without fully knowing the law or the possible consequences. That's why if a survivor wants to report, they should seek out a mandated reporter that they trust. </a:t>
            </a:r>
          </a:p>
          <a:p>
            <a:endParaRPr lang="en-US"/>
          </a:p>
          <a:p>
            <a:r>
              <a:rPr lang="en-US"/>
              <a:t>Once a mandated report is made, there are a few things that could happen. Depending on the situation, the police may get involved and the perpetrator may be charged. If a mandated report is ever made against the survivor's wishes, they have the right to not cooperate with the police or provide any additional information. </a:t>
            </a:r>
          </a:p>
          <a:p>
            <a:endParaRPr lang="en-US"/>
          </a:p>
          <a:p>
            <a:r>
              <a:rPr lang="en-US"/>
              <a:t>Any questions about mandated reporting? [Pause for responses]</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Title IX is another option for reporting sexual assault or sexual harassment. Title IX is a federal law that prohibits discrimination based on sex in educational programs and activities. This law protects both staff and students at any elementary school, middle school, high school, community college or university. </a:t>
            </a:r>
          </a:p>
          <a:p>
            <a:endParaRPr lang="en-US"/>
          </a:p>
          <a:p>
            <a:r>
              <a:rPr lang="en-US"/>
              <a:t>The types of discrimination that are prohibited are sex-based harassment, sexual violence, pregnancy discrimination, the failure to provide equal athletic opportunity, discriminatory application of dress code policies, retaliation, and more. </a:t>
            </a:r>
          </a:p>
          <a:p>
            <a:endParaRPr lang="en-US"/>
          </a:p>
          <a:p>
            <a:r>
              <a:rPr lang="en-US"/>
              <a:t>In addition, as of August 2024, in compliance with Washington law and guidelines, school districts must treat students consistently with their gender identity. Schools must also ensure students are free from discriminatory harassment based on sexual </a:t>
            </a:r>
          </a:p>
          <a:p>
            <a:r>
              <a:rPr lang="en-US"/>
              <a:t>orientation, gender identity, and gender expression.</a:t>
            </a:r>
          </a:p>
          <a:p>
            <a:endParaRPr lang="en-US"/>
          </a:p>
          <a:p>
            <a:r>
              <a:rPr lang="en-US"/>
              <a:t>So, if a survivor ever wants to report their assault to the school, they could also directly make a report through the Title IX office. </a:t>
            </a:r>
          </a:p>
          <a:p>
            <a:endParaRPr lang="en-US"/>
          </a:p>
          <a:p>
            <a:r>
              <a:rPr lang="en-US"/>
              <a:t>Any questions about Title IX? [Pause for responses]</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Sometimes after an assault, the survivor might go to a hospital. They might do this for a few reasons: they may want to report their assault to a nurse or doctor or have some sort of documentation that something happened to them. Or, they may want to prevent or treat sexually transmitted infections. Some survivors may also want to prevent pregnancy. If a survivor is wanting to go to the hospital after an assault, the sooner they go, the better. </a:t>
            </a:r>
          </a:p>
          <a:p>
            <a:endParaRPr lang="en-US"/>
          </a:p>
          <a:p>
            <a:r>
              <a:rPr lang="en-US"/>
              <a:t>As we discussed earlier, medical staff are mandated reporters. If a survivor is a minor and they go to the hospital after an assault, the staff will legally have to report it. That being said, remember that minors can choose if they want to cooperate with the police. </a:t>
            </a:r>
          </a:p>
          <a:p>
            <a:endParaRPr lang="en-US"/>
          </a:p>
          <a:p>
            <a:r>
              <a:rPr lang="en-US"/>
              <a:t>It's important to note that oftentimes after an assault, there is no visible injury to the body. That is perfectly normal and does not mean the assault didn't happen. </a:t>
            </a:r>
          </a:p>
          <a:p>
            <a:endParaRPr lang="en-US"/>
          </a:p>
          <a:p>
            <a:r>
              <a:rPr lang="en-US"/>
              <a:t>For more information about medical options, please refer to the "Accessing Medical Care After an Assault: A Resource for Young People" handout.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We talked about a lot of important things today. Here are some takeaways: sexual assault is never the survivor's fault; sexual assault can happen to anyone and it affects a lot of people; and, we can all learn more about local resources to help a friend after an assault.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Before we get started, I need to give a content warning for this lesson. This lesson will discuss topics such as sexual assault, rape, and other related issues. If these topics are challenging for you, please take care of yourselves as needed. You can participate as much or as little of this presentation as you want. </a:t>
            </a:r>
          </a:p>
          <a:p>
            <a:endParaRPr lang="en-US"/>
          </a:p>
          <a:p>
            <a:r>
              <a:rPr lang="en-US"/>
              <a:t>It's important to note that no one will be asked to share personal experiences or act out any scenarios.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Now we're going to do an activity. Everyone will fill out a worksheet independently. I will read out each question and give you a time limit to write your responses. You will not have to share your responses to the first two questions. Once everyone has finished, I will ask if anyone can share their responses to the third question. </a:t>
            </a:r>
          </a:p>
          <a:p>
            <a:endParaRPr lang="en-US"/>
          </a:p>
          <a:p>
            <a:r>
              <a:rPr lang="en-US"/>
              <a:t>[Refer to lesson plan for full instructions]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Thank you for listening to today's presentation. Does anyone have any additional questions about this lesson before we end? [Pause for responses]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200" b="0" i="0" u="none" strike="noStrike" kern="1200" cap="none" spc="0" normalizeH="0" baseline="0" noProof="0">
              <a:ln>
                <a:noFill/>
              </a:ln>
              <a:solidFill>
                <a:prstClr val="black"/>
              </a:solidFill>
              <a:effectLst/>
              <a:uLnTx/>
              <a:uFillTx/>
              <a:latin typeface="Calibri"/>
              <a:ea typeface="+mn-ea"/>
              <a:cs typeface="+mn-cs"/>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cs-CZ" sz="1200" b="0" i="0" u="none" strike="noStrike" kern="1200" cap="none" spc="0" normalizeH="0" baseline="0" noProof="0">
                <a:ln>
                  <a:noFill/>
                </a:ln>
                <a:solidFill>
                  <a:prstClr val="black"/>
                </a:solidFill>
                <a:effectLst/>
                <a:uLnTx/>
                <a:uFillTx/>
                <a:latin typeface="Calibri"/>
                <a:ea typeface="+mn-ea"/>
                <a:cs typeface="+mn-cs"/>
              </a:rPr>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dirty="0"/>
              <a:t>Before we get started, here are some gentle reminders as we go through the presentation. First, everyone should be respectful of others. That means try not to speak over each other and instead speak one at a time. Second, be mindful of what you share. I am what's called a mandated reporter. Does anyone know what that means? [Pause for responses]. A mandated reporter is someone who cares about the safety of students and has a legal obligation to report if a student has been assaulted or abused to the police or Child Protective Services. Please keep that in mind as we go through the lesson. If anyone wants to report anything, find a mandated reporter you trust, so a teacher, coach, or counselor, and they will help you. Lastly, no shaming others. Everyone should feel safe here. Let’s get started!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200" b="0" i="0" u="none" strike="noStrike" kern="1200" cap="none" spc="0" normalizeH="0" baseline="0" noProof="0">
              <a:ln>
                <a:noFill/>
              </a:ln>
              <a:solidFill>
                <a:prstClr val="black"/>
              </a:solidFill>
              <a:effectLst/>
              <a:uLnTx/>
              <a:uFillTx/>
              <a:latin typeface="Calibri"/>
              <a:ea typeface="+mn-ea"/>
              <a:cs typeface="+mn-cs"/>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cs-CZ" sz="1200" b="0" i="0" u="none" strike="noStrike" kern="1200" cap="none" spc="0" normalizeH="0" baseline="0" noProof="0">
                <a:ln>
                  <a:noFill/>
                </a:ln>
                <a:solidFill>
                  <a:prstClr val="black"/>
                </a:solidFill>
                <a:effectLst/>
                <a:uLnTx/>
                <a:uFillTx/>
                <a:latin typeface="Calibri"/>
                <a:ea typeface="+mn-ea"/>
                <a:cs typeface="+mn-cs"/>
              </a:rPr>
              <a:t>‹#›</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This is our agenda for the day. First, we're going to go through some definitions. Next, we'll discuss how often sexual assault happens and which groups are most affected. Then we'll talk about the best ways to support a friend after an assault, and things to avoid. Then we'll go over medical options after an assault, and end the lesson with an activity.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dirty="0"/>
              <a:t>Now let's go through some definitions. You may often see the term sexual assault abbreviated to SA. Sexual assault is any sexual contact done without someone's consent. This may include unwanted sexual touch, coercion, and rape. Coercion is defined as forcing someone to do something sexual without their permission. Rape is defined as forcing someone to have non-consensual sex. </a:t>
            </a:r>
          </a:p>
          <a:p>
            <a:endParaRPr lang="en-US" dirty="0"/>
          </a:p>
          <a:p>
            <a:r>
              <a:rPr lang="en-US" dirty="0"/>
              <a:t>A survivor is someone who has experienced sexual assault. Sometimes survivors are referred to as victims. It's up to the person impacted to determine which term they prefer. We will be using the term survivor throughout this lesson.</a:t>
            </a:r>
          </a:p>
          <a:p>
            <a:endParaRPr lang="en-US" dirty="0"/>
          </a:p>
          <a:p>
            <a:r>
              <a:rPr lang="en-US" dirty="0"/>
              <a:t>Lastly, perpetrator is someone who commits a crime. In this case, a perpetrator is someone who has sexually assaulted someone else. </a:t>
            </a:r>
          </a:p>
          <a:p>
            <a:endParaRPr lang="en-US" dirty="0"/>
          </a:p>
          <a:p>
            <a:r>
              <a:rPr lang="en-US" dirty="0"/>
              <a:t>Any questions about these definitions? [Pause for responses]</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dirty="0"/>
              <a:t>Some groups experience sexual assault more than others. </a:t>
            </a:r>
          </a:p>
          <a:p>
            <a:endParaRPr lang="en-US" dirty="0"/>
          </a:p>
          <a:p>
            <a:r>
              <a:rPr lang="en-US" dirty="0"/>
              <a:t>Sexual assault unfortunately happens more frequently than some people think. For example, 1 in 2 women and 1 in 4 men in the U.S. experience unwanted sexual contact. Nonbinary and gender-nonconforming people also experience sexual assault, but unfortunately there isn't a lot of data for that population. </a:t>
            </a:r>
          </a:p>
          <a:p>
            <a:endParaRPr lang="en-US" dirty="0"/>
          </a:p>
          <a:p>
            <a:r>
              <a:rPr lang="en-US" dirty="0"/>
              <a:t>Additionally, LGBTQ+ people are 4 times more likely to be assaulted than non-LGBTQ+ people. More specifically, nearly half of transgender people and bisexual women experiences sexual assault at least once in their lives. This is due to things like homophobia and transphobia. </a:t>
            </a:r>
          </a:p>
          <a:p>
            <a:endParaRPr lang="en-US" dirty="0"/>
          </a:p>
          <a:p>
            <a:r>
              <a:rPr lang="en-US" dirty="0"/>
              <a:t>People with disabilities also experience more sexual assault than people without disabilities. 40% of women with disabilities and 18% of men with disabilities experience sexual assault. This is due to ableism. </a:t>
            </a:r>
          </a:p>
          <a:p>
            <a:endParaRPr lang="en-US" dirty="0"/>
          </a:p>
          <a:p>
            <a:r>
              <a:rPr lang="en-US" dirty="0"/>
              <a:t>Women of color, specifically Black and Indigenous women, are more likely to be sexually assaulted than white women. This is due to the intersection of racism and sexism. </a:t>
            </a:r>
          </a:p>
          <a:p>
            <a:endParaRPr lang="en-US" dirty="0"/>
          </a:p>
          <a:p>
            <a:r>
              <a:rPr lang="en-US" dirty="0"/>
              <a:t>Generally speaking, people with marginalized identities experience higher rates of sexual assault.</a:t>
            </a:r>
          </a:p>
          <a:p>
            <a:endParaRPr lang="en-US" dirty="0"/>
          </a:p>
          <a:p>
            <a:r>
              <a:rPr lang="en-US" dirty="0"/>
              <a:t>Sexual assault is also most often perpetrated by someone the survivor knows. People often assume that sexual assault is perpetrated by a random stranger, and although that still unfortunately happens, it does not happen as often.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dirty="0"/>
              <a:t>Sexual assault affects a lot of people. Statistically speaking, almost everyone knows someone who has been sexually assaulted. </a:t>
            </a:r>
          </a:p>
          <a:p>
            <a:endParaRPr lang="en-US" dirty="0"/>
          </a:p>
          <a:p>
            <a:r>
              <a:rPr lang="en-US" dirty="0"/>
              <a:t>Sexual assault is never the survivor's fault, regardless of what they were wearing, how they were behaving, their previous sexual experiences, or previous consent. </a:t>
            </a:r>
          </a:p>
          <a:p>
            <a:endParaRPr lang="en-US" dirty="0"/>
          </a:p>
          <a:p>
            <a:r>
              <a:rPr lang="en-US" dirty="0"/>
              <a:t>If a friend ever confides in you and says they were assaulted, it's important to remember that they were not at fault for what happened to them.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If a friend tells you they've been assaulted, there are some basic tips for how to respond in a respectful way. </a:t>
            </a:r>
          </a:p>
          <a:p>
            <a:endParaRPr lang="en-US"/>
          </a:p>
          <a:p>
            <a:r>
              <a:rPr lang="en-US"/>
              <a:t>First, thank them for trusting you. It takes a lot of courage for someone to tell others they've been assaulted. If they're telling you, that usually means they trust you with the information. Second, make it clear you believe them. A lot of survivors don't tell people they've been assaulted because of fear that they won't be believed. Third, actively listen. Don't focus on what to say next but really listen to what they're saying. Also make sure to pay attention to your body language; don't squirm or seem uncomfortable. </a:t>
            </a:r>
          </a:p>
          <a:p>
            <a:endParaRPr lang="en-US"/>
          </a:p>
          <a:p>
            <a:r>
              <a:rPr lang="en-US"/>
              <a:t>Here are examples of helpful things to say. You could say: “I care about you and I am here to listen or help in any way I can," "How would you like to be supported?," Thank you for telling me," "I just wanted to check in with you. I’m here to talk if you need anything," and "I’m sorry this happened to you.”</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Remember that it's okay to not respond perfectly. It can be hard hearing that a friend has been assaulted, and it's normal to feel shocked or hurt. Make it clear that you are on your friend's side. </a:t>
            </a:r>
          </a:p>
          <a:p>
            <a:endParaRPr lang="en-US"/>
          </a:p>
          <a:p>
            <a:r>
              <a:rPr lang="en-US"/>
              <a:t>Like we discussed earlier in this presentation, most  sexual assault is perpetrated by someone the survivor knows. So, if a friend was assaulted it's possible that you could know the perpetrator too. Sometimes a perpetrator could be a well-liked classmate or friend. It can be really difficult to learn that someone you know is capable of hurting others. </a:t>
            </a:r>
          </a:p>
          <a:p>
            <a:endParaRPr lang="en-US"/>
          </a:p>
          <a:p>
            <a:r>
              <a:rPr lang="en-US"/>
              <a:t>Navigating all of these emotions can be challenging. It's important to hold space for your feelings, but try not to make things about you. The focus should always be on supporting the survivor.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1/24/2025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1/24/2025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1/24/2025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1/24/2025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1/24/2025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1/24/2025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1/24/2025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1/24/2025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1/24/2025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1/24/2025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hyperlink" Target="https://depts.washington.edu/uwhatc/wp-content/uploads/2023/09/Disability-Sexual-Assault-Info-Sheet.pdf" TargetMode="External"/><Relationship Id="rId2" Type="http://schemas.openxmlformats.org/officeDocument/2006/relationships/hyperlink" Target="https://www.cdc.gov/nisvs/documentation/nisvsReportonSexualViolence.pdf" TargetMode="External"/><Relationship Id="rId1" Type="http://schemas.openxmlformats.org/officeDocument/2006/relationships/slideLayout" Target="../slideLayouts/slideLayout7.xml"/><Relationship Id="rId4" Type="http://schemas.openxmlformats.org/officeDocument/2006/relationships/hyperlink" Target="https://depts.washington.edu/uwhatc/wp-content/uploads/2023/08/New-LGBTQ-Sexual-Assault-Info-Sheet.pdf"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3.sv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5"/>
          <p:cNvSpPr/>
          <p:nvPr/>
        </p:nvSpPr>
        <p:spPr>
          <a:xfrm>
            <a:off x="15537898" y="8630868"/>
            <a:ext cx="2750102" cy="1650061"/>
          </a:xfrm>
          <a:custGeom>
            <a:avLst/>
            <a:gdLst/>
            <a:ahLst/>
            <a:cxnLst/>
            <a:rect l="l" t="t" r="r" b="b"/>
            <a:pathLst>
              <a:path w="2750102" h="1650061">
                <a:moveTo>
                  <a:pt x="0" y="0"/>
                </a:moveTo>
                <a:lnTo>
                  <a:pt x="2750102" y="0"/>
                </a:lnTo>
                <a:lnTo>
                  <a:pt x="2750102" y="1650062"/>
                </a:lnTo>
                <a:lnTo>
                  <a:pt x="0" y="1650062"/>
                </a:lnTo>
                <a:lnTo>
                  <a:pt x="0" y="0"/>
                </a:lnTo>
                <a:close/>
              </a:path>
            </a:pathLst>
          </a:custGeom>
          <a:blipFill>
            <a:blip r:embed="rId3"/>
            <a:stretch>
              <a:fillRect/>
            </a:stretch>
          </a:blipFill>
        </p:spPr>
        <p:txBody>
          <a:bodyPr/>
          <a:lstStyle/>
          <a:p>
            <a:endParaRPr lang="en-US"/>
          </a:p>
        </p:txBody>
      </p:sp>
      <p:sp>
        <p:nvSpPr>
          <p:cNvPr id="6" name="TextBox 6"/>
          <p:cNvSpPr txBox="1"/>
          <p:nvPr/>
        </p:nvSpPr>
        <p:spPr>
          <a:xfrm>
            <a:off x="2352977" y="5987107"/>
            <a:ext cx="13582043" cy="719812"/>
          </a:xfrm>
          <a:prstGeom prst="rect">
            <a:avLst/>
          </a:prstGeom>
        </p:spPr>
        <p:txBody>
          <a:bodyPr lIns="0" tIns="0" rIns="0" bIns="0" rtlCol="0" anchor="t">
            <a:spAutoFit/>
          </a:bodyPr>
          <a:lstStyle/>
          <a:p>
            <a:pPr algn="ctr">
              <a:lnSpc>
                <a:spcPts val="5850"/>
              </a:lnSpc>
            </a:pPr>
            <a:r>
              <a:rPr lang="en-US" sz="4500" spc="225" dirty="0">
                <a:latin typeface="Calibri" panose="020F0502020204030204" pitchFamily="34" charset="0"/>
                <a:ea typeface="Sanchez"/>
                <a:cs typeface="Calibri" panose="020F0502020204030204" pitchFamily="34" charset="0"/>
                <a:sym typeface="Sanchez"/>
              </a:rPr>
              <a:t>A Lesson By the Harborview Abuse &amp; Trauma Center</a:t>
            </a:r>
          </a:p>
        </p:txBody>
      </p:sp>
      <p:sp>
        <p:nvSpPr>
          <p:cNvPr id="7" name="TextBox 7"/>
          <p:cNvSpPr txBox="1"/>
          <p:nvPr/>
        </p:nvSpPr>
        <p:spPr>
          <a:xfrm>
            <a:off x="1295648" y="2705100"/>
            <a:ext cx="15696703" cy="2895600"/>
          </a:xfrm>
          <a:prstGeom prst="rect">
            <a:avLst/>
          </a:prstGeom>
        </p:spPr>
        <p:txBody>
          <a:bodyPr lIns="0" tIns="0" rIns="0" bIns="0" rtlCol="0" anchor="t">
            <a:spAutoFit/>
          </a:bodyPr>
          <a:lstStyle/>
          <a:p>
            <a:pPr algn="ctr">
              <a:lnSpc>
                <a:spcPts val="11400"/>
              </a:lnSpc>
            </a:pPr>
            <a:r>
              <a:rPr lang="en-US" sz="9500" dirty="0">
                <a:latin typeface="Calibri" panose="020F0502020204030204" pitchFamily="34" charset="0"/>
                <a:ea typeface="League Spartan"/>
                <a:cs typeface="Calibri" panose="020F0502020204030204" pitchFamily="34" charset="0"/>
                <a:sym typeface="League Spartan"/>
              </a:rPr>
              <a:t>Supporting a Friend: Options After an Assault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9"/>
          <p:cNvSpPr txBox="1"/>
          <p:nvPr/>
        </p:nvSpPr>
        <p:spPr>
          <a:xfrm>
            <a:off x="2302589" y="3086100"/>
            <a:ext cx="13678430" cy="5770811"/>
          </a:xfrm>
          <a:prstGeom prst="rect">
            <a:avLst/>
          </a:prstGeom>
        </p:spPr>
        <p:txBody>
          <a:bodyPr wrap="square" lIns="0" tIns="0" rIns="0" bIns="0" rtlCol="0" anchor="t">
            <a:spAutoFit/>
          </a:bodyPr>
          <a:lstStyle/>
          <a:p>
            <a:pPr marL="1079501" lvl="1" indent="-539750" algn="l">
              <a:lnSpc>
                <a:spcPts val="7500"/>
              </a:lnSpc>
              <a:buFont typeface="Arial"/>
              <a:buChar char="•"/>
            </a:pPr>
            <a:r>
              <a:rPr lang="en-US" sz="6500" dirty="0">
                <a:solidFill>
                  <a:srgbClr val="000000"/>
                </a:solidFill>
                <a:latin typeface="Calibri" panose="020F0502020204030204" pitchFamily="34" charset="0"/>
                <a:ea typeface="Sanchez"/>
                <a:cs typeface="Calibri" panose="020F0502020204030204" pitchFamily="34" charset="0"/>
                <a:sym typeface="Sanchez"/>
              </a:rPr>
              <a:t>Don’t victim blame</a:t>
            </a:r>
          </a:p>
          <a:p>
            <a:pPr marL="1079501" lvl="1" indent="-539750" algn="l">
              <a:lnSpc>
                <a:spcPts val="7500"/>
              </a:lnSpc>
              <a:buFont typeface="Arial"/>
              <a:buChar char="•"/>
            </a:pPr>
            <a:r>
              <a:rPr lang="en-US" sz="6500" dirty="0">
                <a:solidFill>
                  <a:srgbClr val="000000"/>
                </a:solidFill>
                <a:latin typeface="Calibri" panose="020F0502020204030204" pitchFamily="34" charset="0"/>
                <a:ea typeface="Sanchez"/>
                <a:cs typeface="Calibri" panose="020F0502020204030204" pitchFamily="34" charset="0"/>
                <a:sym typeface="Sanchez"/>
              </a:rPr>
              <a:t>Don’t tell your friend what you would have done or what they should have done</a:t>
            </a:r>
          </a:p>
          <a:p>
            <a:pPr marL="1079501" lvl="1" indent="-539750" algn="l">
              <a:lnSpc>
                <a:spcPts val="7500"/>
              </a:lnSpc>
              <a:buFont typeface="Arial"/>
              <a:buChar char="•"/>
            </a:pPr>
            <a:r>
              <a:rPr lang="en-US" sz="6500" dirty="0">
                <a:solidFill>
                  <a:srgbClr val="000000"/>
                </a:solidFill>
                <a:latin typeface="Calibri" panose="020F0502020204030204" pitchFamily="34" charset="0"/>
                <a:ea typeface="Sanchez"/>
                <a:cs typeface="Calibri" panose="020F0502020204030204" pitchFamily="34" charset="0"/>
                <a:sym typeface="Sanchez"/>
              </a:rPr>
              <a:t>Don’t interrogate or ask specific questions</a:t>
            </a:r>
          </a:p>
        </p:txBody>
      </p:sp>
      <p:sp>
        <p:nvSpPr>
          <p:cNvPr id="10" name="TextBox 10"/>
          <p:cNvSpPr txBox="1"/>
          <p:nvPr/>
        </p:nvSpPr>
        <p:spPr>
          <a:xfrm>
            <a:off x="2099361" y="1181100"/>
            <a:ext cx="14084886" cy="1228725"/>
          </a:xfrm>
          <a:prstGeom prst="rect">
            <a:avLst/>
          </a:prstGeom>
        </p:spPr>
        <p:txBody>
          <a:bodyPr lIns="0" tIns="0" rIns="0" bIns="0" rtlCol="0" anchor="t">
            <a:spAutoFit/>
          </a:bodyPr>
          <a:lstStyle/>
          <a:p>
            <a:pPr marL="0" lvl="0" indent="0" algn="ctr">
              <a:lnSpc>
                <a:spcPts val="9600"/>
              </a:lnSpc>
              <a:spcBef>
                <a:spcPct val="0"/>
              </a:spcBef>
            </a:pPr>
            <a:r>
              <a:rPr lang="en-US" sz="8500" dirty="0">
                <a:latin typeface="Calibri" panose="020F0502020204030204" pitchFamily="34" charset="0"/>
                <a:ea typeface="League Spartan"/>
                <a:cs typeface="Calibri" panose="020F0502020204030204" pitchFamily="34" charset="0"/>
                <a:sym typeface="League Spartan"/>
              </a:rPr>
              <a:t>Things to Avoid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7"/>
          <p:cNvSpPr txBox="1"/>
          <p:nvPr/>
        </p:nvSpPr>
        <p:spPr>
          <a:xfrm>
            <a:off x="3926002" y="3057463"/>
            <a:ext cx="10435997" cy="1228725"/>
          </a:xfrm>
          <a:prstGeom prst="rect">
            <a:avLst/>
          </a:prstGeom>
        </p:spPr>
        <p:txBody>
          <a:bodyPr lIns="0" tIns="0" rIns="0" bIns="0" rtlCol="0" anchor="t">
            <a:spAutoFit/>
          </a:bodyPr>
          <a:lstStyle/>
          <a:p>
            <a:pPr marL="0" lvl="0" indent="0" algn="ctr">
              <a:lnSpc>
                <a:spcPts val="9600"/>
              </a:lnSpc>
              <a:spcBef>
                <a:spcPct val="0"/>
              </a:spcBef>
            </a:pPr>
            <a:r>
              <a:rPr lang="en-US" sz="8000" dirty="0">
                <a:latin typeface="Calibri" panose="020F0502020204030204" pitchFamily="34" charset="0"/>
                <a:ea typeface="League Spartan"/>
                <a:cs typeface="Calibri" panose="020F0502020204030204" pitchFamily="34" charset="0"/>
                <a:sym typeface="League Spartan"/>
              </a:rPr>
              <a:t>Discussion Question</a:t>
            </a:r>
          </a:p>
        </p:txBody>
      </p:sp>
      <p:sp>
        <p:nvSpPr>
          <p:cNvPr id="8" name="TextBox 8"/>
          <p:cNvSpPr txBox="1"/>
          <p:nvPr/>
        </p:nvSpPr>
        <p:spPr>
          <a:xfrm>
            <a:off x="3578772" y="4829007"/>
            <a:ext cx="11130455" cy="2419350"/>
          </a:xfrm>
          <a:prstGeom prst="rect">
            <a:avLst/>
          </a:prstGeom>
        </p:spPr>
        <p:txBody>
          <a:bodyPr lIns="0" tIns="0" rIns="0" bIns="0" rtlCol="0" anchor="t">
            <a:spAutoFit/>
          </a:bodyPr>
          <a:lstStyle/>
          <a:p>
            <a:pPr algn="ctr">
              <a:lnSpc>
                <a:spcPts val="9750"/>
              </a:lnSpc>
            </a:pPr>
            <a:r>
              <a:rPr lang="en-US" sz="6500" dirty="0">
                <a:solidFill>
                  <a:srgbClr val="000000"/>
                </a:solidFill>
                <a:latin typeface="Calibri" panose="020F0502020204030204" pitchFamily="34" charset="0"/>
                <a:ea typeface="Sanchez"/>
                <a:cs typeface="Calibri" panose="020F0502020204030204" pitchFamily="34" charset="0"/>
                <a:sym typeface="Sanchez"/>
              </a:rPr>
              <a:t>What do you think is the cause of victim blaming?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6"/>
          <p:cNvSpPr txBox="1"/>
          <p:nvPr/>
        </p:nvSpPr>
        <p:spPr>
          <a:xfrm>
            <a:off x="1920603" y="2476500"/>
            <a:ext cx="14446794" cy="6927537"/>
          </a:xfrm>
          <a:prstGeom prst="rect">
            <a:avLst/>
          </a:prstGeom>
        </p:spPr>
        <p:txBody>
          <a:bodyPr wrap="square" lIns="0" tIns="0" rIns="0" bIns="0" rtlCol="0" anchor="t">
            <a:spAutoFit/>
          </a:bodyPr>
          <a:lstStyle/>
          <a:p>
            <a:pPr marL="971550" lvl="1" indent="-485775" algn="l">
              <a:lnSpc>
                <a:spcPts val="6750"/>
              </a:lnSpc>
              <a:buFont typeface="Arial"/>
              <a:buChar char="•"/>
            </a:pPr>
            <a:r>
              <a:rPr lang="en-US" sz="5000" dirty="0">
                <a:solidFill>
                  <a:srgbClr val="000000"/>
                </a:solidFill>
                <a:latin typeface="Calibri" panose="020F0502020204030204" pitchFamily="34" charset="0"/>
                <a:ea typeface="Sanchez"/>
                <a:cs typeface="Calibri" panose="020F0502020204030204" pitchFamily="34" charset="0"/>
                <a:sym typeface="Sanchez"/>
              </a:rPr>
              <a:t>There are different ways to support a survivor. You could...</a:t>
            </a:r>
          </a:p>
          <a:p>
            <a:pPr marL="1943100" lvl="2" indent="-647700" algn="l">
              <a:lnSpc>
                <a:spcPts val="6750"/>
              </a:lnSpc>
              <a:buFont typeface="Arial"/>
              <a:buChar char="⚬"/>
            </a:pPr>
            <a:r>
              <a:rPr lang="en-US" sz="5000" dirty="0">
                <a:solidFill>
                  <a:srgbClr val="000000"/>
                </a:solidFill>
                <a:latin typeface="Calibri" panose="020F0502020204030204" pitchFamily="34" charset="0"/>
                <a:ea typeface="Sanchez"/>
                <a:cs typeface="Calibri" panose="020F0502020204030204" pitchFamily="34" charset="0"/>
                <a:sym typeface="Sanchez"/>
              </a:rPr>
              <a:t>Listen to them</a:t>
            </a:r>
          </a:p>
          <a:p>
            <a:pPr marL="1943100" lvl="2" indent="-647700" algn="l">
              <a:lnSpc>
                <a:spcPts val="6750"/>
              </a:lnSpc>
              <a:buFont typeface="Arial"/>
              <a:buChar char="⚬"/>
            </a:pPr>
            <a:r>
              <a:rPr lang="en-US" sz="5000" dirty="0">
                <a:solidFill>
                  <a:srgbClr val="000000"/>
                </a:solidFill>
                <a:latin typeface="Calibri" panose="020F0502020204030204" pitchFamily="34" charset="0"/>
                <a:ea typeface="Sanchez"/>
                <a:cs typeface="Calibri" panose="020F0502020204030204" pitchFamily="34" charset="0"/>
                <a:sym typeface="Sanchez"/>
              </a:rPr>
              <a:t>Help them find resources </a:t>
            </a:r>
          </a:p>
          <a:p>
            <a:pPr marL="1943100" lvl="2" indent="-647700" algn="l">
              <a:lnSpc>
                <a:spcPts val="6750"/>
              </a:lnSpc>
              <a:buFont typeface="Arial"/>
              <a:buChar char="⚬"/>
            </a:pPr>
            <a:r>
              <a:rPr lang="en-US" sz="5000" dirty="0">
                <a:solidFill>
                  <a:srgbClr val="000000"/>
                </a:solidFill>
                <a:latin typeface="Calibri" panose="020F0502020204030204" pitchFamily="34" charset="0"/>
                <a:ea typeface="Sanchez"/>
                <a:cs typeface="Calibri" panose="020F0502020204030204" pitchFamily="34" charset="0"/>
                <a:sym typeface="Sanchez"/>
              </a:rPr>
              <a:t>Help them report the assault </a:t>
            </a:r>
          </a:p>
          <a:p>
            <a:pPr marL="971550" lvl="1" indent="-485775" algn="l">
              <a:lnSpc>
                <a:spcPts val="6750"/>
              </a:lnSpc>
              <a:buFont typeface="Arial"/>
              <a:buChar char="•"/>
            </a:pPr>
            <a:r>
              <a:rPr lang="en-US" sz="5000" dirty="0">
                <a:solidFill>
                  <a:srgbClr val="000000"/>
                </a:solidFill>
                <a:latin typeface="Calibri" panose="020F0502020204030204" pitchFamily="34" charset="0"/>
                <a:ea typeface="Sanchez"/>
                <a:cs typeface="Calibri" panose="020F0502020204030204" pitchFamily="34" charset="0"/>
                <a:sym typeface="Sanchez"/>
              </a:rPr>
              <a:t>Support them for as long as they need it</a:t>
            </a:r>
          </a:p>
          <a:p>
            <a:pPr marL="1943100" lvl="2" indent="-647700" algn="l">
              <a:lnSpc>
                <a:spcPts val="6750"/>
              </a:lnSpc>
              <a:buFont typeface="Arial"/>
              <a:buChar char="⚬"/>
            </a:pPr>
            <a:r>
              <a:rPr lang="en-US" sz="5000" dirty="0">
                <a:solidFill>
                  <a:srgbClr val="000000"/>
                </a:solidFill>
                <a:latin typeface="Calibri" panose="020F0502020204030204" pitchFamily="34" charset="0"/>
                <a:ea typeface="Sanchez"/>
                <a:cs typeface="Calibri" panose="020F0502020204030204" pitchFamily="34" charset="0"/>
                <a:sym typeface="Sanchez"/>
              </a:rPr>
              <a:t>It may take the survivor a while to heal after the assault </a:t>
            </a:r>
          </a:p>
        </p:txBody>
      </p:sp>
      <p:sp>
        <p:nvSpPr>
          <p:cNvPr id="7" name="TextBox 7"/>
          <p:cNvSpPr txBox="1"/>
          <p:nvPr/>
        </p:nvSpPr>
        <p:spPr>
          <a:xfrm>
            <a:off x="2381763" y="882963"/>
            <a:ext cx="13524474" cy="1228725"/>
          </a:xfrm>
          <a:prstGeom prst="rect">
            <a:avLst/>
          </a:prstGeom>
        </p:spPr>
        <p:txBody>
          <a:bodyPr lIns="0" tIns="0" rIns="0" bIns="0" rtlCol="0" anchor="t">
            <a:spAutoFit/>
          </a:bodyPr>
          <a:lstStyle/>
          <a:p>
            <a:pPr algn="ctr">
              <a:lnSpc>
                <a:spcPts val="9600"/>
              </a:lnSpc>
            </a:pPr>
            <a:r>
              <a:rPr lang="en-US" sz="8000" dirty="0">
                <a:latin typeface="Calibri" panose="020F0502020204030204" pitchFamily="34" charset="0"/>
                <a:ea typeface="League Spartan"/>
                <a:cs typeface="Calibri" panose="020F0502020204030204" pitchFamily="34" charset="0"/>
                <a:sym typeface="League Spartan"/>
              </a:rPr>
              <a:t>Supporting the Survivor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p:cNvSpPr txBox="1"/>
          <p:nvPr/>
        </p:nvSpPr>
        <p:spPr>
          <a:xfrm>
            <a:off x="2099361" y="3103012"/>
            <a:ext cx="14089277" cy="6115520"/>
          </a:xfrm>
          <a:prstGeom prst="rect">
            <a:avLst/>
          </a:prstGeom>
        </p:spPr>
        <p:txBody>
          <a:bodyPr lIns="0" tIns="0" rIns="0" bIns="0" rtlCol="0" anchor="t">
            <a:spAutoFit/>
          </a:bodyPr>
          <a:lstStyle/>
          <a:p>
            <a:pPr marL="863599" lvl="1" indent="-431800" algn="l">
              <a:lnSpc>
                <a:spcPts val="5999"/>
              </a:lnSpc>
              <a:buFont typeface="Arial"/>
              <a:buChar char="•"/>
            </a:pPr>
            <a:r>
              <a:rPr lang="en-US" sz="4500" dirty="0">
                <a:solidFill>
                  <a:srgbClr val="000000"/>
                </a:solidFill>
                <a:latin typeface="Calibri" panose="020F0502020204030204" pitchFamily="34" charset="0"/>
                <a:ea typeface="Sanchez"/>
                <a:cs typeface="Calibri" panose="020F0502020204030204" pitchFamily="34" charset="0"/>
                <a:sym typeface="Sanchez"/>
              </a:rPr>
              <a:t>Supporting a survivor can be emotionally taxing </a:t>
            </a:r>
          </a:p>
          <a:p>
            <a:pPr marL="863599" lvl="1" indent="-431800" algn="l">
              <a:lnSpc>
                <a:spcPts val="5999"/>
              </a:lnSpc>
              <a:buFont typeface="Arial"/>
              <a:buChar char="•"/>
            </a:pPr>
            <a:r>
              <a:rPr lang="en-US" sz="4500" dirty="0">
                <a:solidFill>
                  <a:srgbClr val="000000"/>
                </a:solidFill>
                <a:latin typeface="Calibri" panose="020F0502020204030204" pitchFamily="34" charset="0"/>
                <a:ea typeface="Sanchez"/>
                <a:cs typeface="Calibri" panose="020F0502020204030204" pitchFamily="34" charset="0"/>
                <a:sym typeface="Sanchez"/>
              </a:rPr>
              <a:t>Have boundaries in place so you’re not neglecting your own needs </a:t>
            </a:r>
          </a:p>
          <a:p>
            <a:pPr marL="863599" lvl="1" indent="-431800" algn="l">
              <a:lnSpc>
                <a:spcPts val="5999"/>
              </a:lnSpc>
              <a:buFont typeface="Arial"/>
              <a:buChar char="•"/>
            </a:pPr>
            <a:r>
              <a:rPr lang="en-US" sz="4500" dirty="0">
                <a:solidFill>
                  <a:srgbClr val="000000"/>
                </a:solidFill>
                <a:latin typeface="Calibri" panose="020F0502020204030204" pitchFamily="34" charset="0"/>
                <a:ea typeface="Sanchez"/>
                <a:cs typeface="Calibri" panose="020F0502020204030204" pitchFamily="34" charset="0"/>
                <a:sym typeface="Sanchez"/>
              </a:rPr>
              <a:t>Consider when you should support and when you shouldn’t </a:t>
            </a:r>
          </a:p>
          <a:p>
            <a:pPr marL="1727199" lvl="2" indent="-575733" algn="l">
              <a:lnSpc>
                <a:spcPts val="5999"/>
              </a:lnSpc>
              <a:buFont typeface="Arial"/>
              <a:buChar char="⚬"/>
            </a:pPr>
            <a:r>
              <a:rPr lang="en-US" sz="4500" dirty="0">
                <a:solidFill>
                  <a:srgbClr val="000000"/>
                </a:solidFill>
                <a:latin typeface="Calibri" panose="020F0502020204030204" pitchFamily="34" charset="0"/>
                <a:ea typeface="Sanchez"/>
                <a:cs typeface="Calibri" panose="020F0502020204030204" pitchFamily="34" charset="0"/>
                <a:sym typeface="Sanchez"/>
              </a:rPr>
              <a:t>Some things are better suited for professionals </a:t>
            </a:r>
          </a:p>
          <a:p>
            <a:pPr marL="1727199" lvl="2" indent="-575733" algn="l">
              <a:lnSpc>
                <a:spcPts val="5999"/>
              </a:lnSpc>
              <a:buFont typeface="Arial"/>
              <a:buChar char="⚬"/>
            </a:pPr>
            <a:r>
              <a:rPr lang="en-US" sz="4500" dirty="0">
                <a:solidFill>
                  <a:srgbClr val="000000"/>
                </a:solidFill>
                <a:latin typeface="Calibri" panose="020F0502020204030204" pitchFamily="34" charset="0"/>
                <a:ea typeface="Sanchez"/>
                <a:cs typeface="Calibri" panose="020F0502020204030204" pitchFamily="34" charset="0"/>
                <a:sym typeface="Sanchez"/>
              </a:rPr>
              <a:t>You might have your own stressors going on that should be attended to </a:t>
            </a:r>
          </a:p>
        </p:txBody>
      </p:sp>
      <p:sp>
        <p:nvSpPr>
          <p:cNvPr id="5" name="TextBox 5"/>
          <p:cNvSpPr txBox="1"/>
          <p:nvPr/>
        </p:nvSpPr>
        <p:spPr>
          <a:xfrm>
            <a:off x="2103753" y="1065810"/>
            <a:ext cx="14084886" cy="1228725"/>
          </a:xfrm>
          <a:prstGeom prst="rect">
            <a:avLst/>
          </a:prstGeom>
        </p:spPr>
        <p:txBody>
          <a:bodyPr lIns="0" tIns="0" rIns="0" bIns="0" rtlCol="0" anchor="t">
            <a:spAutoFit/>
          </a:bodyPr>
          <a:lstStyle/>
          <a:p>
            <a:pPr marL="0" lvl="0" indent="0" algn="ctr">
              <a:lnSpc>
                <a:spcPts val="9600"/>
              </a:lnSpc>
              <a:spcBef>
                <a:spcPct val="0"/>
              </a:spcBef>
            </a:pPr>
            <a:r>
              <a:rPr lang="en-US" sz="8000" dirty="0">
                <a:latin typeface="Calibri" panose="020F0502020204030204" pitchFamily="34" charset="0"/>
                <a:ea typeface="League Spartan"/>
                <a:cs typeface="Calibri" panose="020F0502020204030204" pitchFamily="34" charset="0"/>
                <a:sym typeface="League Spartan"/>
              </a:rPr>
              <a:t>Setting Boundaries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7"/>
          <p:cNvSpPr txBox="1"/>
          <p:nvPr/>
        </p:nvSpPr>
        <p:spPr>
          <a:xfrm>
            <a:off x="2438643" y="3695700"/>
            <a:ext cx="13410714" cy="4572021"/>
          </a:xfrm>
          <a:prstGeom prst="rect">
            <a:avLst/>
          </a:prstGeom>
        </p:spPr>
        <p:txBody>
          <a:bodyPr lIns="0" tIns="0" rIns="0" bIns="0" rtlCol="0" anchor="t">
            <a:spAutoFit/>
          </a:bodyPr>
          <a:lstStyle/>
          <a:p>
            <a:pPr marL="1036320" lvl="1" indent="-518160" algn="l">
              <a:lnSpc>
                <a:spcPts val="7200"/>
              </a:lnSpc>
              <a:buFont typeface="Arial"/>
              <a:buChar char="•"/>
            </a:pPr>
            <a:r>
              <a:rPr lang="en-US" sz="5500" dirty="0">
                <a:solidFill>
                  <a:srgbClr val="000000"/>
                </a:solidFill>
                <a:latin typeface="Calibri" panose="020F0502020204030204" pitchFamily="34" charset="0"/>
                <a:ea typeface="Sanchez"/>
                <a:cs typeface="Calibri" panose="020F0502020204030204" pitchFamily="34" charset="0"/>
                <a:sym typeface="Sanchez"/>
              </a:rPr>
              <a:t>If a loved one has been harmed, it’s natural for difficult emotions to come up </a:t>
            </a:r>
          </a:p>
          <a:p>
            <a:pPr marL="1036320" lvl="1" indent="-518160" algn="l">
              <a:lnSpc>
                <a:spcPts val="7200"/>
              </a:lnSpc>
              <a:buFont typeface="Arial"/>
              <a:buChar char="•"/>
            </a:pPr>
            <a:r>
              <a:rPr lang="en-US" sz="5500" dirty="0">
                <a:solidFill>
                  <a:srgbClr val="000000"/>
                </a:solidFill>
                <a:latin typeface="Calibri" panose="020F0502020204030204" pitchFamily="34" charset="0"/>
                <a:ea typeface="Sanchez"/>
                <a:cs typeface="Calibri" panose="020F0502020204030204" pitchFamily="34" charset="0"/>
                <a:sym typeface="Sanchez"/>
              </a:rPr>
              <a:t>It’s okay for friends/family of survivor’s to get professional support </a:t>
            </a:r>
          </a:p>
          <a:p>
            <a:pPr marL="2072640" lvl="2" indent="-690880" algn="l">
              <a:lnSpc>
                <a:spcPts val="7200"/>
              </a:lnSpc>
              <a:buFont typeface="Arial"/>
              <a:buChar char="⚬"/>
            </a:pPr>
            <a:r>
              <a:rPr lang="en-US" sz="5500" dirty="0">
                <a:solidFill>
                  <a:srgbClr val="000000"/>
                </a:solidFill>
                <a:latin typeface="Calibri" panose="020F0502020204030204" pitchFamily="34" charset="0"/>
                <a:ea typeface="Sanchez"/>
                <a:cs typeface="Calibri" panose="020F0502020204030204" pitchFamily="34" charset="0"/>
                <a:sym typeface="Sanchez"/>
              </a:rPr>
              <a:t>Like counseling, support groups, etc. </a:t>
            </a:r>
          </a:p>
        </p:txBody>
      </p:sp>
      <p:sp>
        <p:nvSpPr>
          <p:cNvPr id="8" name="TextBox 8"/>
          <p:cNvSpPr txBox="1"/>
          <p:nvPr/>
        </p:nvSpPr>
        <p:spPr>
          <a:xfrm>
            <a:off x="2947091" y="1404916"/>
            <a:ext cx="12393818" cy="1228725"/>
          </a:xfrm>
          <a:prstGeom prst="rect">
            <a:avLst/>
          </a:prstGeom>
        </p:spPr>
        <p:txBody>
          <a:bodyPr lIns="0" tIns="0" rIns="0" bIns="0" rtlCol="0" anchor="t">
            <a:spAutoFit/>
          </a:bodyPr>
          <a:lstStyle/>
          <a:p>
            <a:pPr algn="ctr">
              <a:lnSpc>
                <a:spcPts val="9600"/>
              </a:lnSpc>
            </a:pPr>
            <a:r>
              <a:rPr lang="en-US" sz="8000" dirty="0">
                <a:latin typeface="Calibri" panose="020F0502020204030204" pitchFamily="34" charset="0"/>
                <a:ea typeface="League Spartan"/>
                <a:cs typeface="Calibri" panose="020F0502020204030204" pitchFamily="34" charset="0"/>
                <a:sym typeface="League Spartan"/>
              </a:rPr>
              <a:t>Support for Supporters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3"/>
          <p:cNvSpPr txBox="1"/>
          <p:nvPr/>
        </p:nvSpPr>
        <p:spPr>
          <a:xfrm>
            <a:off x="3463164" y="1217676"/>
            <a:ext cx="11361671" cy="1228725"/>
          </a:xfrm>
          <a:prstGeom prst="rect">
            <a:avLst/>
          </a:prstGeom>
        </p:spPr>
        <p:txBody>
          <a:bodyPr lIns="0" tIns="0" rIns="0" bIns="0" rtlCol="0" anchor="t">
            <a:spAutoFit/>
          </a:bodyPr>
          <a:lstStyle/>
          <a:p>
            <a:pPr algn="ctr">
              <a:lnSpc>
                <a:spcPts val="9600"/>
              </a:lnSpc>
            </a:pPr>
            <a:r>
              <a:rPr lang="en-US" sz="8000" dirty="0">
                <a:latin typeface="Calibri" panose="020F0502020204030204" pitchFamily="34" charset="0"/>
                <a:ea typeface="League Spartan"/>
                <a:cs typeface="Calibri" panose="020F0502020204030204" pitchFamily="34" charset="0"/>
                <a:sym typeface="League Spartan"/>
              </a:rPr>
              <a:t>Reporting Options</a:t>
            </a:r>
          </a:p>
        </p:txBody>
      </p:sp>
      <p:sp>
        <p:nvSpPr>
          <p:cNvPr id="6" name="TextBox 6"/>
          <p:cNvSpPr txBox="1"/>
          <p:nvPr/>
        </p:nvSpPr>
        <p:spPr>
          <a:xfrm>
            <a:off x="2633635" y="2996892"/>
            <a:ext cx="13020727" cy="6072432"/>
          </a:xfrm>
          <a:prstGeom prst="rect">
            <a:avLst/>
          </a:prstGeom>
        </p:spPr>
        <p:txBody>
          <a:bodyPr wrap="square" lIns="0" tIns="0" rIns="0" bIns="0" rtlCol="0" anchor="t">
            <a:spAutoFit/>
          </a:bodyPr>
          <a:lstStyle/>
          <a:p>
            <a:pPr marL="971550" lvl="1" indent="-485775" algn="l">
              <a:lnSpc>
                <a:spcPts val="6750"/>
              </a:lnSpc>
              <a:buFont typeface="Arial"/>
              <a:buChar char="•"/>
            </a:pPr>
            <a:r>
              <a:rPr lang="en-US" sz="5500" dirty="0">
                <a:latin typeface="Calibri" panose="020F0502020204030204" pitchFamily="34" charset="0"/>
                <a:ea typeface="Sanchez"/>
                <a:cs typeface="Calibri" panose="020F0502020204030204" pitchFamily="34" charset="0"/>
                <a:sym typeface="Sanchez"/>
              </a:rPr>
              <a:t>There are several professionals a survivor could report their assault to:</a:t>
            </a:r>
          </a:p>
          <a:p>
            <a:pPr marL="1943100" lvl="2" indent="-647700" algn="l">
              <a:lnSpc>
                <a:spcPts val="6750"/>
              </a:lnSpc>
              <a:buFont typeface="Arial"/>
              <a:buChar char="⚬"/>
            </a:pPr>
            <a:r>
              <a:rPr lang="en-US" sz="5500" dirty="0">
                <a:latin typeface="Calibri" panose="020F0502020204030204" pitchFamily="34" charset="0"/>
                <a:ea typeface="Sanchez"/>
                <a:cs typeface="Calibri" panose="020F0502020204030204" pitchFamily="34" charset="0"/>
                <a:sym typeface="Sanchez"/>
              </a:rPr>
              <a:t>A trusted teacher, coach, or school counselor </a:t>
            </a:r>
          </a:p>
          <a:p>
            <a:pPr marL="1943100" lvl="2" indent="-647700" algn="l">
              <a:lnSpc>
                <a:spcPts val="6750"/>
              </a:lnSpc>
              <a:buFont typeface="Arial"/>
              <a:buChar char="⚬"/>
            </a:pPr>
            <a:r>
              <a:rPr lang="en-US" sz="5500" dirty="0">
                <a:latin typeface="Calibri" panose="020F0502020204030204" pitchFamily="34" charset="0"/>
                <a:ea typeface="Sanchez"/>
                <a:cs typeface="Calibri" panose="020F0502020204030204" pitchFamily="34" charset="0"/>
                <a:sym typeface="Sanchez"/>
              </a:rPr>
              <a:t>Medical staff, such as a nurse or doctor </a:t>
            </a:r>
          </a:p>
          <a:p>
            <a:pPr marL="1943100" lvl="2" indent="-647700" algn="l">
              <a:lnSpc>
                <a:spcPts val="6750"/>
              </a:lnSpc>
              <a:buFont typeface="Arial"/>
              <a:buChar char="⚬"/>
            </a:pPr>
            <a:r>
              <a:rPr lang="en-US" sz="5500" dirty="0">
                <a:latin typeface="Calibri" panose="020F0502020204030204" pitchFamily="34" charset="0"/>
                <a:ea typeface="Sanchez"/>
                <a:cs typeface="Calibri" panose="020F0502020204030204" pitchFamily="34" charset="0"/>
                <a:sym typeface="Sanchez"/>
              </a:rPr>
              <a:t>A therapist or social worker </a:t>
            </a:r>
          </a:p>
          <a:p>
            <a:pPr marL="1943100" lvl="2" indent="-647700" algn="l">
              <a:lnSpc>
                <a:spcPts val="6750"/>
              </a:lnSpc>
              <a:buFont typeface="Arial"/>
              <a:buChar char="⚬"/>
            </a:pPr>
            <a:r>
              <a:rPr lang="en-US" sz="5500" dirty="0">
                <a:latin typeface="Calibri" panose="020F0502020204030204" pitchFamily="34" charset="0"/>
                <a:ea typeface="Sanchez"/>
                <a:cs typeface="Calibri" panose="020F0502020204030204" pitchFamily="34" charset="0"/>
                <a:sym typeface="Sanchez"/>
              </a:rPr>
              <a:t>A police officer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5"/>
          <p:cNvSpPr txBox="1"/>
          <p:nvPr/>
        </p:nvSpPr>
        <p:spPr>
          <a:xfrm>
            <a:off x="1743935" y="3238500"/>
            <a:ext cx="14800129" cy="5618589"/>
          </a:xfrm>
          <a:prstGeom prst="rect">
            <a:avLst/>
          </a:prstGeom>
        </p:spPr>
        <p:txBody>
          <a:bodyPr lIns="0" tIns="0" rIns="0" bIns="0" rtlCol="0" anchor="t">
            <a:spAutoFit/>
          </a:bodyPr>
          <a:lstStyle/>
          <a:p>
            <a:pPr marL="798829" lvl="1" indent="-399415" algn="l">
              <a:lnSpc>
                <a:spcPts val="5549"/>
              </a:lnSpc>
              <a:buFont typeface="Arial"/>
              <a:buChar char="•"/>
            </a:pPr>
            <a:r>
              <a:rPr lang="en-US" sz="4500" dirty="0">
                <a:solidFill>
                  <a:srgbClr val="000000"/>
                </a:solidFill>
                <a:latin typeface="Calibri" panose="020F0502020204030204" pitchFamily="34" charset="0"/>
                <a:ea typeface="Sanchez"/>
                <a:cs typeface="Calibri" panose="020F0502020204030204" pitchFamily="34" charset="0"/>
                <a:sym typeface="Sanchez"/>
              </a:rPr>
              <a:t>Mandated reporters legally have to report if a minor has been physically or sexually abused, or neglected to the police or Child Protective Services </a:t>
            </a:r>
          </a:p>
          <a:p>
            <a:pPr marL="798829" lvl="1" indent="-399415" algn="l">
              <a:lnSpc>
                <a:spcPts val="5549"/>
              </a:lnSpc>
              <a:buFont typeface="Arial"/>
              <a:buChar char="•"/>
            </a:pPr>
            <a:r>
              <a:rPr lang="en-US" sz="4500" dirty="0">
                <a:solidFill>
                  <a:srgbClr val="000000"/>
                </a:solidFill>
                <a:latin typeface="Calibri" panose="020F0502020204030204" pitchFamily="34" charset="0"/>
                <a:ea typeface="Sanchez"/>
                <a:cs typeface="Calibri" panose="020F0502020204030204" pitchFamily="34" charset="0"/>
                <a:sym typeface="Sanchez"/>
              </a:rPr>
              <a:t>Mandated reporters do not have to report: </a:t>
            </a:r>
          </a:p>
          <a:p>
            <a:pPr marL="1597659" lvl="2" indent="-532553" algn="l">
              <a:lnSpc>
                <a:spcPts val="5549"/>
              </a:lnSpc>
              <a:buFont typeface="Arial"/>
              <a:buChar char="⚬"/>
            </a:pPr>
            <a:r>
              <a:rPr lang="en-US" sz="4500" dirty="0">
                <a:solidFill>
                  <a:srgbClr val="000000"/>
                </a:solidFill>
                <a:latin typeface="Calibri" panose="020F0502020204030204" pitchFamily="34" charset="0"/>
                <a:ea typeface="Sanchez"/>
                <a:cs typeface="Calibri" panose="020F0502020204030204" pitchFamily="34" charset="0"/>
                <a:sym typeface="Sanchez"/>
              </a:rPr>
              <a:t>Poverty, homelessness, parental drug use, witnessing domestic violence, a minor having sex or dating, someone with an intellectual or developmental disability having sex or dating, siblings sharing bedrooms, etc.</a:t>
            </a:r>
          </a:p>
        </p:txBody>
      </p:sp>
      <p:sp>
        <p:nvSpPr>
          <p:cNvPr id="6" name="TextBox 6"/>
          <p:cNvSpPr txBox="1"/>
          <p:nvPr/>
        </p:nvSpPr>
        <p:spPr>
          <a:xfrm>
            <a:off x="2933518" y="1104900"/>
            <a:ext cx="12420964" cy="1381125"/>
          </a:xfrm>
          <a:prstGeom prst="rect">
            <a:avLst/>
          </a:prstGeom>
        </p:spPr>
        <p:txBody>
          <a:bodyPr lIns="0" tIns="0" rIns="0" bIns="0" rtlCol="0" anchor="t">
            <a:spAutoFit/>
          </a:bodyPr>
          <a:lstStyle/>
          <a:p>
            <a:pPr algn="ctr">
              <a:lnSpc>
                <a:spcPts val="10800"/>
              </a:lnSpc>
            </a:pPr>
            <a:r>
              <a:rPr lang="en-US" sz="9000" dirty="0">
                <a:latin typeface="Calibri" panose="020F0502020204030204" pitchFamily="34" charset="0"/>
                <a:ea typeface="League Spartan"/>
                <a:cs typeface="Calibri" panose="020F0502020204030204" pitchFamily="34" charset="0"/>
                <a:sym typeface="League Spartan"/>
              </a:rPr>
              <a:t>Mandated Reporting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6"/>
          <p:cNvSpPr txBox="1"/>
          <p:nvPr/>
        </p:nvSpPr>
        <p:spPr>
          <a:xfrm>
            <a:off x="2099361" y="2552700"/>
            <a:ext cx="14089277" cy="6548331"/>
          </a:xfrm>
          <a:prstGeom prst="rect">
            <a:avLst/>
          </a:prstGeom>
        </p:spPr>
        <p:txBody>
          <a:bodyPr lIns="0" tIns="0" rIns="0" bIns="0" rtlCol="0" anchor="t">
            <a:spAutoFit/>
          </a:bodyPr>
          <a:lstStyle/>
          <a:p>
            <a:pPr marL="820421" lvl="1" indent="-410210" algn="l">
              <a:lnSpc>
                <a:spcPts val="5700"/>
              </a:lnSpc>
              <a:buFont typeface="Arial"/>
              <a:buChar char="•"/>
            </a:pPr>
            <a:r>
              <a:rPr lang="en-US" sz="4500" dirty="0">
                <a:solidFill>
                  <a:srgbClr val="000000"/>
                </a:solidFill>
                <a:latin typeface="Calibri" panose="020F0502020204030204" pitchFamily="34" charset="0"/>
                <a:ea typeface="Sanchez"/>
                <a:cs typeface="Calibri" panose="020F0502020204030204" pitchFamily="34" charset="0"/>
                <a:sym typeface="Sanchez"/>
              </a:rPr>
              <a:t>A school district’s Title IX office is another option for seeking support after an assault </a:t>
            </a:r>
          </a:p>
          <a:p>
            <a:pPr marL="820421" lvl="1" indent="-410210" algn="l">
              <a:lnSpc>
                <a:spcPts val="5700"/>
              </a:lnSpc>
              <a:buFont typeface="Arial"/>
              <a:buChar char="•"/>
            </a:pPr>
            <a:r>
              <a:rPr lang="en-US" sz="4500" dirty="0">
                <a:solidFill>
                  <a:srgbClr val="000000"/>
                </a:solidFill>
                <a:latin typeface="Calibri" panose="020F0502020204030204" pitchFamily="34" charset="0"/>
                <a:ea typeface="Sanchez"/>
                <a:cs typeface="Calibri" panose="020F0502020204030204" pitchFamily="34" charset="0"/>
                <a:sym typeface="Sanchez"/>
              </a:rPr>
              <a:t>Title IX is a federal law that prohibits discrimination based on sex in education programs and activities</a:t>
            </a:r>
          </a:p>
          <a:p>
            <a:pPr marL="820421" lvl="1" indent="-410210" algn="l">
              <a:lnSpc>
                <a:spcPts val="5700"/>
              </a:lnSpc>
              <a:buFont typeface="Arial"/>
              <a:buChar char="•"/>
            </a:pPr>
            <a:r>
              <a:rPr lang="en-US" sz="4500" dirty="0">
                <a:solidFill>
                  <a:srgbClr val="000000"/>
                </a:solidFill>
                <a:latin typeface="Calibri" panose="020F0502020204030204" pitchFamily="34" charset="0"/>
                <a:ea typeface="Sanchez"/>
                <a:cs typeface="Calibri" panose="020F0502020204030204" pitchFamily="34" charset="0"/>
                <a:sym typeface="Sanchez"/>
              </a:rPr>
              <a:t>Types of discrimination that are prohibited are: </a:t>
            </a:r>
          </a:p>
          <a:p>
            <a:pPr marL="1640841" lvl="2" indent="-546947" algn="l">
              <a:lnSpc>
                <a:spcPts val="5700"/>
              </a:lnSpc>
              <a:buFont typeface="Arial"/>
              <a:buChar char="⚬"/>
            </a:pPr>
            <a:r>
              <a:rPr lang="en-US" sz="4500" dirty="0">
                <a:solidFill>
                  <a:srgbClr val="000000"/>
                </a:solidFill>
                <a:latin typeface="Calibri" panose="020F0502020204030204" pitchFamily="34" charset="0"/>
                <a:ea typeface="Sanchez"/>
                <a:cs typeface="Calibri" panose="020F0502020204030204" pitchFamily="34" charset="0"/>
                <a:sym typeface="Sanchez"/>
              </a:rPr>
              <a:t>Sex-based harassment; sexual violence; pregnancy discrimination; the failure to provide equal athletic opportunity; discriminatory application of dress code policies and/or enforcement; retaliation, and more </a:t>
            </a:r>
          </a:p>
        </p:txBody>
      </p:sp>
      <p:sp>
        <p:nvSpPr>
          <p:cNvPr id="8" name="TextBox 8"/>
          <p:cNvSpPr txBox="1"/>
          <p:nvPr/>
        </p:nvSpPr>
        <p:spPr>
          <a:xfrm>
            <a:off x="6161336" y="785045"/>
            <a:ext cx="5965328" cy="1228725"/>
          </a:xfrm>
          <a:prstGeom prst="rect">
            <a:avLst/>
          </a:prstGeom>
        </p:spPr>
        <p:txBody>
          <a:bodyPr lIns="0" tIns="0" rIns="0" bIns="0" rtlCol="0" anchor="t">
            <a:spAutoFit/>
          </a:bodyPr>
          <a:lstStyle/>
          <a:p>
            <a:pPr marL="0" lvl="0" indent="0" algn="ctr">
              <a:lnSpc>
                <a:spcPts val="9600"/>
              </a:lnSpc>
              <a:spcBef>
                <a:spcPct val="0"/>
              </a:spcBef>
            </a:pPr>
            <a:r>
              <a:rPr lang="en-US" sz="8000" dirty="0">
                <a:latin typeface="Calibri" panose="020F0502020204030204" pitchFamily="34" charset="0"/>
                <a:ea typeface="League Spartan"/>
                <a:cs typeface="Calibri" panose="020F0502020204030204" pitchFamily="34" charset="0"/>
                <a:sym typeface="League Spartan"/>
              </a:rPr>
              <a:t>Title IX</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7"/>
          <p:cNvSpPr txBox="1"/>
          <p:nvPr/>
        </p:nvSpPr>
        <p:spPr>
          <a:xfrm>
            <a:off x="4771765" y="1028700"/>
            <a:ext cx="8744470" cy="1228725"/>
          </a:xfrm>
          <a:prstGeom prst="rect">
            <a:avLst/>
          </a:prstGeom>
        </p:spPr>
        <p:txBody>
          <a:bodyPr lIns="0" tIns="0" rIns="0" bIns="0" rtlCol="0" anchor="t">
            <a:spAutoFit/>
          </a:bodyPr>
          <a:lstStyle/>
          <a:p>
            <a:pPr marL="0" lvl="0" indent="0" algn="ctr">
              <a:lnSpc>
                <a:spcPts val="9600"/>
              </a:lnSpc>
              <a:spcBef>
                <a:spcPct val="0"/>
              </a:spcBef>
            </a:pPr>
            <a:r>
              <a:rPr lang="en-US" sz="8000" dirty="0">
                <a:latin typeface="Calibri" panose="020F0502020204030204" pitchFamily="34" charset="0"/>
                <a:ea typeface="League Spartan"/>
                <a:cs typeface="Calibri" panose="020F0502020204030204" pitchFamily="34" charset="0"/>
                <a:sym typeface="League Spartan"/>
              </a:rPr>
              <a:t>Medical Options</a:t>
            </a:r>
          </a:p>
        </p:txBody>
      </p:sp>
      <p:sp>
        <p:nvSpPr>
          <p:cNvPr id="10" name="TextBox 10"/>
          <p:cNvSpPr txBox="1"/>
          <p:nvPr/>
        </p:nvSpPr>
        <p:spPr>
          <a:xfrm>
            <a:off x="2047396" y="2857500"/>
            <a:ext cx="14193208" cy="6117059"/>
          </a:xfrm>
          <a:prstGeom prst="rect">
            <a:avLst/>
          </a:prstGeom>
        </p:spPr>
        <p:txBody>
          <a:bodyPr wrap="square" lIns="0" tIns="0" rIns="0" bIns="0" rtlCol="0" anchor="t">
            <a:spAutoFit/>
          </a:bodyPr>
          <a:lstStyle/>
          <a:p>
            <a:pPr marL="755651" lvl="1" indent="-377825" algn="l">
              <a:lnSpc>
                <a:spcPts val="5250"/>
              </a:lnSpc>
              <a:buFont typeface="Arial"/>
              <a:buChar char="•"/>
            </a:pPr>
            <a:r>
              <a:rPr lang="en-US" sz="5000" dirty="0">
                <a:solidFill>
                  <a:srgbClr val="000000"/>
                </a:solidFill>
                <a:latin typeface="Calibri" panose="020F0502020204030204" pitchFamily="34" charset="0"/>
                <a:ea typeface="Sanchez"/>
                <a:cs typeface="Calibri" panose="020F0502020204030204" pitchFamily="34" charset="0"/>
                <a:sym typeface="Sanchez"/>
              </a:rPr>
              <a:t>If someone is assaulted, they may go to a hospital. They might do this for a few reasons:</a:t>
            </a:r>
          </a:p>
          <a:p>
            <a:pPr marL="1511301" lvl="2" indent="-503767" algn="l">
              <a:lnSpc>
                <a:spcPts val="5250"/>
              </a:lnSpc>
              <a:buFont typeface="Arial"/>
              <a:buChar char="⚬"/>
            </a:pPr>
            <a:r>
              <a:rPr lang="en-US" sz="5000" dirty="0">
                <a:solidFill>
                  <a:srgbClr val="000000"/>
                </a:solidFill>
                <a:latin typeface="Calibri" panose="020F0502020204030204" pitchFamily="34" charset="0"/>
                <a:ea typeface="Sanchez"/>
                <a:cs typeface="Calibri" panose="020F0502020204030204" pitchFamily="34" charset="0"/>
                <a:sym typeface="Sanchez"/>
              </a:rPr>
              <a:t>Documentation/reporting </a:t>
            </a:r>
          </a:p>
          <a:p>
            <a:pPr marL="1511301" lvl="2" indent="-503767" algn="l">
              <a:lnSpc>
                <a:spcPts val="5250"/>
              </a:lnSpc>
              <a:buFont typeface="Arial"/>
              <a:buChar char="⚬"/>
            </a:pPr>
            <a:r>
              <a:rPr lang="en-US" sz="5000" dirty="0">
                <a:solidFill>
                  <a:srgbClr val="000000"/>
                </a:solidFill>
                <a:latin typeface="Calibri" panose="020F0502020204030204" pitchFamily="34" charset="0"/>
                <a:ea typeface="Sanchez"/>
                <a:cs typeface="Calibri" panose="020F0502020204030204" pitchFamily="34" charset="0"/>
                <a:sym typeface="Sanchez"/>
              </a:rPr>
              <a:t>Sexually Transmitted Infection (STI) prevention or treatment</a:t>
            </a:r>
          </a:p>
          <a:p>
            <a:pPr marL="1511301" lvl="2" indent="-503767" algn="l">
              <a:lnSpc>
                <a:spcPts val="5250"/>
              </a:lnSpc>
              <a:buFont typeface="Arial"/>
              <a:buChar char="⚬"/>
            </a:pPr>
            <a:r>
              <a:rPr lang="en-US" sz="5000" dirty="0">
                <a:solidFill>
                  <a:srgbClr val="000000"/>
                </a:solidFill>
                <a:latin typeface="Calibri" panose="020F0502020204030204" pitchFamily="34" charset="0"/>
                <a:ea typeface="Sanchez"/>
                <a:cs typeface="Calibri" panose="020F0502020204030204" pitchFamily="34" charset="0"/>
                <a:sym typeface="Sanchez"/>
              </a:rPr>
              <a:t>Pregnancy prevention </a:t>
            </a:r>
          </a:p>
          <a:p>
            <a:pPr marL="755651" lvl="1" indent="-377825" algn="l">
              <a:lnSpc>
                <a:spcPts val="5250"/>
              </a:lnSpc>
              <a:buFont typeface="Arial"/>
              <a:buChar char="•"/>
            </a:pPr>
            <a:r>
              <a:rPr lang="en-US" sz="5000" dirty="0">
                <a:solidFill>
                  <a:srgbClr val="000000"/>
                </a:solidFill>
                <a:latin typeface="Calibri" panose="020F0502020204030204" pitchFamily="34" charset="0"/>
                <a:ea typeface="Sanchez"/>
                <a:cs typeface="Calibri" panose="020F0502020204030204" pitchFamily="34" charset="0"/>
                <a:sym typeface="Sanchez"/>
              </a:rPr>
              <a:t>Remember, medical staff are mandated reporters </a:t>
            </a:r>
          </a:p>
          <a:p>
            <a:pPr marL="755651" lvl="1" indent="-377825" algn="l">
              <a:lnSpc>
                <a:spcPts val="5250"/>
              </a:lnSpc>
              <a:buFont typeface="Arial"/>
              <a:buChar char="•"/>
            </a:pPr>
            <a:r>
              <a:rPr lang="en-US" sz="5000" dirty="0">
                <a:solidFill>
                  <a:srgbClr val="000000"/>
                </a:solidFill>
                <a:latin typeface="Calibri" panose="020F0502020204030204" pitchFamily="34" charset="0"/>
                <a:ea typeface="Sanchez"/>
                <a:cs typeface="Calibri" panose="020F0502020204030204" pitchFamily="34" charset="0"/>
                <a:sym typeface="Sanchez"/>
              </a:rPr>
              <a:t>Oftentimes after an assault, there is no injury </a:t>
            </a:r>
          </a:p>
          <a:p>
            <a:pPr marL="1511301" lvl="2" indent="-503767" algn="l">
              <a:lnSpc>
                <a:spcPts val="5250"/>
              </a:lnSpc>
              <a:buFont typeface="Arial"/>
              <a:buChar char="⚬"/>
            </a:pPr>
            <a:r>
              <a:rPr lang="en-US" sz="5000" dirty="0">
                <a:solidFill>
                  <a:srgbClr val="000000"/>
                </a:solidFill>
                <a:latin typeface="Calibri" panose="020F0502020204030204" pitchFamily="34" charset="0"/>
                <a:ea typeface="Sanchez"/>
                <a:cs typeface="Calibri" panose="020F0502020204030204" pitchFamily="34" charset="0"/>
                <a:sym typeface="Sanchez"/>
              </a:rPr>
              <a:t>That does not mean an assault didn’t happen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7"/>
          <p:cNvSpPr txBox="1"/>
          <p:nvPr/>
        </p:nvSpPr>
        <p:spPr>
          <a:xfrm>
            <a:off x="3302803" y="3238500"/>
            <a:ext cx="11682394" cy="5495351"/>
          </a:xfrm>
          <a:prstGeom prst="rect">
            <a:avLst/>
          </a:prstGeom>
        </p:spPr>
        <p:txBody>
          <a:bodyPr wrap="square" lIns="0" tIns="0" rIns="0" bIns="0" rtlCol="0" anchor="t">
            <a:spAutoFit/>
          </a:bodyPr>
          <a:lstStyle/>
          <a:p>
            <a:pPr marL="1036315" lvl="1" indent="-518158" algn="l">
              <a:lnSpc>
                <a:spcPts val="7199"/>
              </a:lnSpc>
              <a:buFont typeface="Arial"/>
              <a:buChar char="•"/>
            </a:pPr>
            <a:r>
              <a:rPr lang="en-US" sz="5500" dirty="0">
                <a:solidFill>
                  <a:srgbClr val="000000"/>
                </a:solidFill>
                <a:latin typeface="Calibri" panose="020F0502020204030204" pitchFamily="34" charset="0"/>
                <a:ea typeface="Sanchez"/>
                <a:cs typeface="Calibri" panose="020F0502020204030204" pitchFamily="34" charset="0"/>
                <a:sym typeface="Sanchez"/>
              </a:rPr>
              <a:t>Sexual assault is never the survivor’s fault </a:t>
            </a:r>
          </a:p>
          <a:p>
            <a:pPr marL="1036315" lvl="1" indent="-518158" algn="l">
              <a:lnSpc>
                <a:spcPts val="7199"/>
              </a:lnSpc>
              <a:buFont typeface="Arial"/>
              <a:buChar char="•"/>
            </a:pPr>
            <a:r>
              <a:rPr lang="en-US" sz="5500" dirty="0">
                <a:solidFill>
                  <a:srgbClr val="000000"/>
                </a:solidFill>
                <a:latin typeface="Calibri" panose="020F0502020204030204" pitchFamily="34" charset="0"/>
                <a:ea typeface="Sanchez"/>
                <a:cs typeface="Calibri" panose="020F0502020204030204" pitchFamily="34" charset="0"/>
                <a:sym typeface="Sanchez"/>
              </a:rPr>
              <a:t>Sexual assault can happen to anyone, and it affects a lot of people</a:t>
            </a:r>
          </a:p>
          <a:p>
            <a:pPr marL="1036315" lvl="1" indent="-518158" algn="l">
              <a:lnSpc>
                <a:spcPts val="7199"/>
              </a:lnSpc>
              <a:buFont typeface="Arial"/>
              <a:buChar char="•"/>
            </a:pPr>
            <a:r>
              <a:rPr lang="en-US" sz="5500" dirty="0">
                <a:solidFill>
                  <a:srgbClr val="000000"/>
                </a:solidFill>
                <a:latin typeface="Calibri" panose="020F0502020204030204" pitchFamily="34" charset="0"/>
                <a:ea typeface="Sanchez"/>
                <a:cs typeface="Calibri" panose="020F0502020204030204" pitchFamily="34" charset="0"/>
                <a:sym typeface="Sanchez"/>
              </a:rPr>
              <a:t>We can all learn more about local resources to help a friend </a:t>
            </a:r>
          </a:p>
        </p:txBody>
      </p:sp>
      <p:sp>
        <p:nvSpPr>
          <p:cNvPr id="8" name="TextBox 8"/>
          <p:cNvSpPr txBox="1"/>
          <p:nvPr/>
        </p:nvSpPr>
        <p:spPr>
          <a:xfrm>
            <a:off x="5414776" y="1257300"/>
            <a:ext cx="7458448" cy="1228725"/>
          </a:xfrm>
          <a:prstGeom prst="rect">
            <a:avLst/>
          </a:prstGeom>
        </p:spPr>
        <p:txBody>
          <a:bodyPr lIns="0" tIns="0" rIns="0" bIns="0" rtlCol="0" anchor="t">
            <a:spAutoFit/>
          </a:bodyPr>
          <a:lstStyle/>
          <a:p>
            <a:pPr algn="ctr">
              <a:lnSpc>
                <a:spcPts val="9600"/>
              </a:lnSpc>
            </a:pPr>
            <a:r>
              <a:rPr lang="en-US" sz="8000" dirty="0">
                <a:latin typeface="Calibri" panose="020F0502020204030204" pitchFamily="34" charset="0"/>
                <a:ea typeface="League Spartan"/>
                <a:cs typeface="Calibri" panose="020F0502020204030204" pitchFamily="34" charset="0"/>
                <a:sym typeface="League Spartan"/>
              </a:rPr>
              <a:t>Remember...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6"/>
          <p:cNvSpPr txBox="1"/>
          <p:nvPr/>
        </p:nvSpPr>
        <p:spPr>
          <a:xfrm>
            <a:off x="2811621" y="3619500"/>
            <a:ext cx="12664757" cy="4544193"/>
          </a:xfrm>
          <a:prstGeom prst="rect">
            <a:avLst/>
          </a:prstGeom>
        </p:spPr>
        <p:txBody>
          <a:bodyPr lIns="0" tIns="0" rIns="0" bIns="0" rtlCol="0" anchor="t">
            <a:spAutoFit/>
          </a:bodyPr>
          <a:lstStyle/>
          <a:p>
            <a:pPr marL="1036320" lvl="1" indent="-518160" algn="l">
              <a:lnSpc>
                <a:spcPts val="7200"/>
              </a:lnSpc>
              <a:buFont typeface="Arial"/>
              <a:buChar char="•"/>
            </a:pPr>
            <a:r>
              <a:rPr lang="en-US" sz="5000" dirty="0">
                <a:solidFill>
                  <a:srgbClr val="000000"/>
                </a:solidFill>
                <a:latin typeface="Calibri" panose="020F0502020204030204" pitchFamily="34" charset="0"/>
                <a:ea typeface="Sanchez"/>
                <a:cs typeface="Calibri" panose="020F0502020204030204" pitchFamily="34" charset="0"/>
                <a:sym typeface="Sanchez"/>
              </a:rPr>
              <a:t>This lesson includes topics around sexual assault and related issues</a:t>
            </a:r>
          </a:p>
          <a:p>
            <a:pPr marL="1036320" lvl="1" indent="-518160" algn="l">
              <a:lnSpc>
                <a:spcPts val="7200"/>
              </a:lnSpc>
              <a:buFont typeface="Arial"/>
              <a:buChar char="•"/>
            </a:pPr>
            <a:r>
              <a:rPr lang="en-US" sz="5000" dirty="0">
                <a:solidFill>
                  <a:srgbClr val="000000"/>
                </a:solidFill>
                <a:latin typeface="Calibri" panose="020F0502020204030204" pitchFamily="34" charset="0"/>
                <a:ea typeface="Sanchez"/>
                <a:cs typeface="Calibri" panose="020F0502020204030204" pitchFamily="34" charset="0"/>
                <a:sym typeface="Sanchez"/>
              </a:rPr>
              <a:t>Please take care of yourselves as needed</a:t>
            </a:r>
          </a:p>
          <a:p>
            <a:pPr marL="1036320" lvl="1" indent="-518160" algn="l">
              <a:lnSpc>
                <a:spcPts val="7200"/>
              </a:lnSpc>
              <a:buFont typeface="Arial"/>
              <a:buChar char="•"/>
            </a:pPr>
            <a:r>
              <a:rPr lang="en-US" sz="5000" dirty="0">
                <a:solidFill>
                  <a:srgbClr val="000000"/>
                </a:solidFill>
                <a:latin typeface="Calibri" panose="020F0502020204030204" pitchFamily="34" charset="0"/>
                <a:ea typeface="Sanchez"/>
                <a:cs typeface="Calibri" panose="020F0502020204030204" pitchFamily="34" charset="0"/>
                <a:sym typeface="Sanchez"/>
              </a:rPr>
              <a:t>You can participate in as much or as little of this lesson as you want</a:t>
            </a:r>
          </a:p>
        </p:txBody>
      </p:sp>
      <p:sp>
        <p:nvSpPr>
          <p:cNvPr id="7" name="TextBox 7"/>
          <p:cNvSpPr txBox="1"/>
          <p:nvPr/>
        </p:nvSpPr>
        <p:spPr>
          <a:xfrm>
            <a:off x="1883617" y="1529264"/>
            <a:ext cx="14520767" cy="1685925"/>
          </a:xfrm>
          <a:prstGeom prst="rect">
            <a:avLst/>
          </a:prstGeom>
        </p:spPr>
        <p:txBody>
          <a:bodyPr lIns="0" tIns="0" rIns="0" bIns="0" rtlCol="0" anchor="t">
            <a:spAutoFit/>
          </a:bodyPr>
          <a:lstStyle/>
          <a:p>
            <a:pPr algn="ctr">
              <a:lnSpc>
                <a:spcPts val="13200"/>
              </a:lnSpc>
            </a:pPr>
            <a:r>
              <a:rPr lang="en-US" sz="11000" dirty="0">
                <a:latin typeface="Calibri" panose="020F0502020204030204" pitchFamily="34" charset="0"/>
                <a:ea typeface="League Spartan"/>
                <a:cs typeface="Calibri" panose="020F0502020204030204" pitchFamily="34" charset="0"/>
                <a:sym typeface="League Spartan"/>
              </a:rPr>
              <a:t>Content Warning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8"/>
          <p:cNvSpPr txBox="1"/>
          <p:nvPr/>
        </p:nvSpPr>
        <p:spPr>
          <a:xfrm>
            <a:off x="2246542" y="1305742"/>
            <a:ext cx="13794915" cy="1228725"/>
          </a:xfrm>
          <a:prstGeom prst="rect">
            <a:avLst/>
          </a:prstGeom>
        </p:spPr>
        <p:txBody>
          <a:bodyPr lIns="0" tIns="0" rIns="0" bIns="0" rtlCol="0" anchor="t">
            <a:spAutoFit/>
          </a:bodyPr>
          <a:lstStyle/>
          <a:p>
            <a:pPr algn="ctr">
              <a:lnSpc>
                <a:spcPts val="9600"/>
              </a:lnSpc>
            </a:pPr>
            <a:r>
              <a:rPr lang="en-US" sz="8000" dirty="0">
                <a:latin typeface="Calibri" panose="020F0502020204030204" pitchFamily="34" charset="0"/>
                <a:ea typeface="League Spartan"/>
                <a:cs typeface="Calibri" panose="020F0502020204030204" pitchFamily="34" charset="0"/>
                <a:sym typeface="League Spartan"/>
              </a:rPr>
              <a:t>Activity!</a:t>
            </a:r>
          </a:p>
        </p:txBody>
      </p:sp>
      <p:sp>
        <p:nvSpPr>
          <p:cNvPr id="9" name="TextBox 9"/>
          <p:cNvSpPr txBox="1"/>
          <p:nvPr/>
        </p:nvSpPr>
        <p:spPr>
          <a:xfrm>
            <a:off x="2110418" y="2954567"/>
            <a:ext cx="14067162" cy="6034665"/>
          </a:xfrm>
          <a:prstGeom prst="rect">
            <a:avLst/>
          </a:prstGeom>
        </p:spPr>
        <p:txBody>
          <a:bodyPr lIns="0" tIns="0" rIns="0" bIns="0" rtlCol="0" anchor="t">
            <a:spAutoFit/>
          </a:bodyPr>
          <a:lstStyle/>
          <a:p>
            <a:pPr marL="971550" lvl="1" indent="-485775" algn="l">
              <a:lnSpc>
                <a:spcPts val="6750"/>
              </a:lnSpc>
              <a:buFont typeface="Arial"/>
              <a:buChar char="•"/>
            </a:pPr>
            <a:r>
              <a:rPr lang="en-US" sz="5000" dirty="0">
                <a:solidFill>
                  <a:srgbClr val="000000"/>
                </a:solidFill>
                <a:latin typeface="Calibri" panose="020F0502020204030204" pitchFamily="34" charset="0"/>
                <a:ea typeface="Sanchez"/>
                <a:cs typeface="Calibri" panose="020F0502020204030204" pitchFamily="34" charset="0"/>
                <a:sym typeface="Sanchez"/>
              </a:rPr>
              <a:t>Fill out the worksheet independently </a:t>
            </a:r>
          </a:p>
          <a:p>
            <a:pPr marL="1943100" lvl="2" indent="-647700" algn="l">
              <a:lnSpc>
                <a:spcPts val="6750"/>
              </a:lnSpc>
              <a:buFont typeface="Arial"/>
              <a:buChar char="⚬"/>
            </a:pPr>
            <a:r>
              <a:rPr lang="en-US" sz="5000" dirty="0">
                <a:solidFill>
                  <a:srgbClr val="000000"/>
                </a:solidFill>
                <a:latin typeface="Calibri" panose="020F0502020204030204" pitchFamily="34" charset="0"/>
                <a:ea typeface="Sanchez"/>
                <a:cs typeface="Calibri" panose="020F0502020204030204" pitchFamily="34" charset="0"/>
                <a:sym typeface="Sanchez"/>
              </a:rPr>
              <a:t>You will not have to share your responses to question #1 or #2</a:t>
            </a:r>
          </a:p>
          <a:p>
            <a:pPr marL="971550" lvl="1" indent="-485775" algn="l">
              <a:lnSpc>
                <a:spcPts val="6750"/>
              </a:lnSpc>
              <a:buFont typeface="Arial"/>
              <a:buChar char="•"/>
            </a:pPr>
            <a:r>
              <a:rPr lang="en-US" sz="5000" dirty="0">
                <a:solidFill>
                  <a:srgbClr val="000000"/>
                </a:solidFill>
                <a:latin typeface="Calibri" panose="020F0502020204030204" pitchFamily="34" charset="0"/>
                <a:ea typeface="Sanchez"/>
                <a:cs typeface="Calibri" panose="020F0502020204030204" pitchFamily="34" charset="0"/>
                <a:sym typeface="Sanchez"/>
              </a:rPr>
              <a:t>The instructor will let you know how much time you have for each question </a:t>
            </a:r>
          </a:p>
          <a:p>
            <a:pPr marL="971550" lvl="1" indent="-485775" algn="l">
              <a:lnSpc>
                <a:spcPts val="6750"/>
              </a:lnSpc>
              <a:buFont typeface="Arial"/>
              <a:buChar char="•"/>
            </a:pPr>
            <a:r>
              <a:rPr lang="en-US" sz="5000" dirty="0">
                <a:solidFill>
                  <a:srgbClr val="000000"/>
                </a:solidFill>
                <a:latin typeface="Calibri" panose="020F0502020204030204" pitchFamily="34" charset="0"/>
                <a:ea typeface="Sanchez"/>
                <a:cs typeface="Calibri" panose="020F0502020204030204" pitchFamily="34" charset="0"/>
                <a:sym typeface="Sanchez"/>
              </a:rPr>
              <a:t>After everyone has finished, people may share out their responses to question #3</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6"/>
          <p:cNvSpPr/>
          <p:nvPr/>
        </p:nvSpPr>
        <p:spPr>
          <a:xfrm>
            <a:off x="15537898" y="8636939"/>
            <a:ext cx="2750102" cy="1650061"/>
          </a:xfrm>
          <a:custGeom>
            <a:avLst/>
            <a:gdLst/>
            <a:ahLst/>
            <a:cxnLst/>
            <a:rect l="l" t="t" r="r" b="b"/>
            <a:pathLst>
              <a:path w="2750102" h="1650061">
                <a:moveTo>
                  <a:pt x="0" y="0"/>
                </a:moveTo>
                <a:lnTo>
                  <a:pt x="2750102" y="0"/>
                </a:lnTo>
                <a:lnTo>
                  <a:pt x="2750102" y="1650061"/>
                </a:lnTo>
                <a:lnTo>
                  <a:pt x="0" y="1650061"/>
                </a:lnTo>
                <a:lnTo>
                  <a:pt x="0" y="0"/>
                </a:lnTo>
                <a:close/>
              </a:path>
            </a:pathLst>
          </a:custGeom>
          <a:blipFill>
            <a:blip r:embed="rId3"/>
            <a:stretch>
              <a:fillRect/>
            </a:stretch>
          </a:blipFill>
        </p:spPr>
        <p:txBody>
          <a:bodyPr/>
          <a:lstStyle/>
          <a:p>
            <a:endParaRPr lang="en-US"/>
          </a:p>
        </p:txBody>
      </p:sp>
      <p:sp>
        <p:nvSpPr>
          <p:cNvPr id="7" name="TextBox 7"/>
          <p:cNvSpPr txBox="1"/>
          <p:nvPr/>
        </p:nvSpPr>
        <p:spPr>
          <a:xfrm>
            <a:off x="4330634" y="3086100"/>
            <a:ext cx="9626731" cy="2765372"/>
          </a:xfrm>
          <a:prstGeom prst="rect">
            <a:avLst/>
          </a:prstGeom>
        </p:spPr>
        <p:txBody>
          <a:bodyPr wrap="square" lIns="0" tIns="0" rIns="0" bIns="0" rtlCol="0" anchor="t">
            <a:spAutoFit/>
          </a:bodyPr>
          <a:lstStyle/>
          <a:p>
            <a:pPr marL="0" lvl="0" indent="0" algn="ctr">
              <a:lnSpc>
                <a:spcPts val="23952"/>
              </a:lnSpc>
              <a:spcBef>
                <a:spcPct val="0"/>
              </a:spcBef>
            </a:pPr>
            <a:r>
              <a:rPr lang="en-US" sz="13500" u="none" dirty="0">
                <a:latin typeface="Calibri" panose="020F0502020204030204" pitchFamily="34" charset="0"/>
                <a:ea typeface="League Spartan"/>
                <a:cs typeface="Calibri" panose="020F0502020204030204" pitchFamily="34" charset="0"/>
                <a:sym typeface="League Spartan"/>
              </a:rPr>
              <a:t>Thank you!</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5"/>
          <p:cNvSpPr txBox="1"/>
          <p:nvPr/>
        </p:nvSpPr>
        <p:spPr>
          <a:xfrm>
            <a:off x="4388093" y="1416366"/>
            <a:ext cx="9511815" cy="1685925"/>
          </a:xfrm>
          <a:prstGeom prst="rect">
            <a:avLst/>
          </a:prstGeom>
        </p:spPr>
        <p:txBody>
          <a:bodyPr lIns="0" tIns="0" rIns="0" bIns="0" rtlCol="0" anchor="t">
            <a:spAutoFit/>
          </a:bodyPr>
          <a:lstStyle/>
          <a:p>
            <a:pPr algn="ctr">
              <a:lnSpc>
                <a:spcPts val="13200"/>
              </a:lnSpc>
            </a:pPr>
            <a:r>
              <a:rPr lang="en-US" sz="11000" dirty="0">
                <a:latin typeface="Calibri" panose="020F0502020204030204" pitchFamily="34" charset="0"/>
                <a:ea typeface="League Spartan"/>
                <a:cs typeface="Calibri" panose="020F0502020204030204" pitchFamily="34" charset="0"/>
                <a:sym typeface="League Spartan"/>
              </a:rPr>
              <a:t>Sources</a:t>
            </a:r>
          </a:p>
        </p:txBody>
      </p:sp>
      <p:sp>
        <p:nvSpPr>
          <p:cNvPr id="6" name="TextBox 6"/>
          <p:cNvSpPr txBox="1"/>
          <p:nvPr/>
        </p:nvSpPr>
        <p:spPr>
          <a:xfrm>
            <a:off x="2110419" y="3631884"/>
            <a:ext cx="14067162" cy="4556184"/>
          </a:xfrm>
          <a:prstGeom prst="rect">
            <a:avLst/>
          </a:prstGeom>
        </p:spPr>
        <p:txBody>
          <a:bodyPr lIns="0" tIns="0" rIns="0" bIns="0" rtlCol="0" anchor="t">
            <a:spAutoFit/>
          </a:bodyPr>
          <a:lstStyle/>
          <a:p>
            <a:pPr marL="863599" lvl="1" indent="-431800" algn="l">
              <a:lnSpc>
                <a:spcPts val="5999"/>
              </a:lnSpc>
              <a:buFont typeface="Arial"/>
              <a:buChar char="•"/>
            </a:pPr>
            <a:r>
              <a:rPr lang="en-US" sz="3999" u="sng" dirty="0">
                <a:solidFill>
                  <a:srgbClr val="000000"/>
                </a:solidFill>
                <a:latin typeface="Calibri" panose="020F0502020204030204" pitchFamily="34" charset="0"/>
                <a:ea typeface="Sanchez"/>
                <a:cs typeface="Calibri" panose="020F0502020204030204" pitchFamily="34" charset="0"/>
                <a:sym typeface="Sanchez"/>
                <a:hlinkClick r:id="rId2" tooltip="https://www.cdc.gov/nisvs/documentation/nisvsReportonSexualViolence.pdf"/>
              </a:rPr>
              <a:t>Centers for Disease Control and Prevention, The National Intimate Partner and Sexual Violence Survey (2017)</a:t>
            </a:r>
            <a:r>
              <a:rPr lang="en-US" sz="3999" dirty="0">
                <a:solidFill>
                  <a:srgbClr val="000000"/>
                </a:solidFill>
                <a:latin typeface="Calibri" panose="020F0502020204030204" pitchFamily="34" charset="0"/>
                <a:ea typeface="Sanchez"/>
                <a:cs typeface="Calibri" panose="020F0502020204030204" pitchFamily="34" charset="0"/>
                <a:sym typeface="Sanchez"/>
              </a:rPr>
              <a:t> </a:t>
            </a:r>
          </a:p>
          <a:p>
            <a:pPr marL="863599" lvl="1" indent="-431800" algn="l">
              <a:lnSpc>
                <a:spcPts val="5999"/>
              </a:lnSpc>
              <a:buFont typeface="Arial"/>
              <a:buChar char="•"/>
            </a:pPr>
            <a:r>
              <a:rPr lang="en-US" sz="3999" u="sng" dirty="0">
                <a:solidFill>
                  <a:srgbClr val="000000"/>
                </a:solidFill>
                <a:latin typeface="Calibri" panose="020F0502020204030204" pitchFamily="34" charset="0"/>
                <a:ea typeface="Sanchez"/>
                <a:cs typeface="Calibri" panose="020F0502020204030204" pitchFamily="34" charset="0"/>
                <a:sym typeface="Sanchez"/>
                <a:hlinkClick r:id="rId3" tooltip="https://depts.washington.edu/uwhatc/wp-content/uploads/2023/09/Disability-Sexual-Assault-Info-Sheet.pdf"/>
              </a:rPr>
              <a:t>Harborview Abuse &amp; Trauma Center, Disability &amp; Sexual Assault Info Sheet (2023)</a:t>
            </a:r>
          </a:p>
          <a:p>
            <a:pPr marL="863599" lvl="1" indent="-431800" algn="l">
              <a:lnSpc>
                <a:spcPts val="5999"/>
              </a:lnSpc>
              <a:buFont typeface="Arial"/>
              <a:buChar char="•"/>
            </a:pPr>
            <a:r>
              <a:rPr lang="en-US" sz="3999" u="sng" dirty="0">
                <a:solidFill>
                  <a:srgbClr val="000000"/>
                </a:solidFill>
                <a:latin typeface="Calibri" panose="020F0502020204030204" pitchFamily="34" charset="0"/>
                <a:ea typeface="Sanchez"/>
                <a:cs typeface="Calibri" panose="020F0502020204030204" pitchFamily="34" charset="0"/>
                <a:sym typeface="Sanchez"/>
                <a:hlinkClick r:id="rId4" tooltip="https://depts.washington.edu/uwhatc/wp-content/uploads/2023/08/New-LGBTQ-Sexual-Assault-Info-Sheet.pdf"/>
              </a:rPr>
              <a:t>Harborview Abuse &amp; Trauma Center, LGBTQ+ Community &amp; Sexual Assault Info Sheet (2023)</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6"/>
          <p:cNvSpPr txBox="1"/>
          <p:nvPr/>
        </p:nvSpPr>
        <p:spPr>
          <a:xfrm>
            <a:off x="3987752" y="949738"/>
            <a:ext cx="10312496" cy="1369695"/>
          </a:xfrm>
          <a:prstGeom prst="rect">
            <a:avLst/>
          </a:prstGeom>
        </p:spPr>
        <p:txBody>
          <a:bodyPr lIns="0" tIns="0" rIns="0" bIns="0" rtlCol="0" anchor="t">
            <a:spAutoFit/>
          </a:bodyPr>
          <a:lstStyle/>
          <a:p>
            <a:pPr marL="0" marR="0" lvl="0" indent="0" algn="ctr" defTabSz="914400" rtl="0" eaLnBrk="1" fontAlgn="auto" latinLnBrk="0" hangingPunct="1">
              <a:lnSpc>
                <a:spcPts val="10560"/>
              </a:lnSpc>
              <a:spcBef>
                <a:spcPts val="0"/>
              </a:spcBef>
              <a:spcAft>
                <a:spcPts val="0"/>
              </a:spcAft>
              <a:buClrTx/>
              <a:buSzTx/>
              <a:buFontTx/>
              <a:buNone/>
              <a:tabLst/>
              <a:defRPr/>
            </a:pPr>
            <a:r>
              <a:rPr kumimoji="0" lang="en-US" sz="9600" b="0" i="0" u="none" strike="noStrike" kern="1200" cap="none" spc="0" normalizeH="0" baseline="0" noProof="0" dirty="0">
                <a:ln>
                  <a:noFill/>
                </a:ln>
                <a:solidFill>
                  <a:srgbClr val="000000"/>
                </a:solidFill>
                <a:effectLst/>
                <a:uLnTx/>
                <a:uFillTx/>
                <a:latin typeface="Calibri" panose="020F0502020204030204" pitchFamily="34" charset="0"/>
                <a:ea typeface="TT Ramillas"/>
                <a:cs typeface="Calibri" panose="020F0502020204030204" pitchFamily="34" charset="0"/>
                <a:sym typeface="TT Ramillas"/>
              </a:rPr>
              <a:t>Gentle Reminders</a:t>
            </a:r>
          </a:p>
        </p:txBody>
      </p:sp>
      <p:sp>
        <p:nvSpPr>
          <p:cNvPr id="17" name="TextBox 17"/>
          <p:cNvSpPr txBox="1"/>
          <p:nvPr/>
        </p:nvSpPr>
        <p:spPr>
          <a:xfrm>
            <a:off x="393931" y="9795067"/>
            <a:ext cx="11905571" cy="406400"/>
          </a:xfrm>
          <a:prstGeom prst="rect">
            <a:avLst/>
          </a:prstGeom>
        </p:spPr>
        <p:txBody>
          <a:bodyPr lIns="0" tIns="0" rIns="0" bIns="0" rtlCol="0" anchor="t">
            <a:spAutoFit/>
          </a:bodyPr>
          <a:lstStyle/>
          <a:p>
            <a:pPr marL="0" marR="0" lvl="0" indent="0" algn="l" defTabSz="914400" rtl="0" eaLnBrk="1" fontAlgn="auto" latinLnBrk="0" hangingPunct="1">
              <a:lnSpc>
                <a:spcPts val="3249"/>
              </a:lnSpc>
              <a:spcBef>
                <a:spcPts val="0"/>
              </a:spcBef>
              <a:spcAft>
                <a:spcPts val="0"/>
              </a:spcAft>
              <a:buClrTx/>
              <a:buSzTx/>
              <a:buFontTx/>
              <a:buNone/>
              <a:tabLst/>
              <a:defRPr/>
            </a:pPr>
            <a:r>
              <a:rPr kumimoji="0" lang="en-US" sz="2499" b="0" i="0" u="none" strike="noStrike" kern="1200" cap="none" spc="0" normalizeH="0" baseline="0" noProof="0" dirty="0">
                <a:ln>
                  <a:noFill/>
                </a:ln>
                <a:solidFill>
                  <a:srgbClr val="000000"/>
                </a:solidFill>
                <a:effectLst/>
                <a:uLnTx/>
                <a:uFillTx/>
                <a:latin typeface="Calibri" panose="020F0502020204030204" pitchFamily="34" charset="0"/>
                <a:ea typeface="TT Ramillas"/>
                <a:cs typeface="Calibri" panose="020F0502020204030204" pitchFamily="34" charset="0"/>
                <a:sym typeface="TT Ramillas"/>
              </a:rPr>
              <a:t>*Mandated reporters will have to report if a student has been assaulted or abused </a:t>
            </a:r>
          </a:p>
        </p:txBody>
      </p:sp>
      <p:sp>
        <p:nvSpPr>
          <p:cNvPr id="18" name="TextBox 18"/>
          <p:cNvSpPr txBox="1"/>
          <p:nvPr/>
        </p:nvSpPr>
        <p:spPr>
          <a:xfrm>
            <a:off x="3987752" y="3294918"/>
            <a:ext cx="8397082" cy="1005840"/>
          </a:xfrm>
          <a:prstGeom prst="rect">
            <a:avLst/>
          </a:prstGeom>
        </p:spPr>
        <p:txBody>
          <a:bodyPr lIns="0" tIns="0" rIns="0" bIns="0" rtlCol="0" anchor="t">
            <a:spAutoFit/>
          </a:bodyPr>
          <a:lstStyle/>
          <a:p>
            <a:pPr marL="0" marR="0" lvl="0" indent="0" algn="l" defTabSz="914400" rtl="0" eaLnBrk="1" fontAlgn="auto" latinLnBrk="0" hangingPunct="1">
              <a:lnSpc>
                <a:spcPts val="8190"/>
              </a:lnSpc>
              <a:spcBef>
                <a:spcPct val="0"/>
              </a:spcBef>
              <a:spcAft>
                <a:spcPts val="0"/>
              </a:spcAft>
              <a:buClrTx/>
              <a:buSzTx/>
              <a:buFontTx/>
              <a:buNone/>
              <a:tabLst/>
              <a:defRPr/>
            </a:pPr>
            <a:r>
              <a:rPr kumimoji="0" lang="en-US" sz="6300" b="0" i="0" u="none" strike="noStrike" kern="1200" cap="none" spc="0" normalizeH="0" baseline="0" noProof="0" dirty="0">
                <a:ln>
                  <a:noFill/>
                </a:ln>
                <a:solidFill>
                  <a:srgbClr val="000000"/>
                </a:solidFill>
                <a:effectLst/>
                <a:uLnTx/>
                <a:uFillTx/>
                <a:latin typeface="Calibri" panose="020F0502020204030204" pitchFamily="34" charset="0"/>
                <a:ea typeface="TT Ramillas"/>
                <a:cs typeface="Calibri" panose="020F0502020204030204" pitchFamily="34" charset="0"/>
                <a:sym typeface="TT Ramillas"/>
              </a:rPr>
              <a:t>1. Be respectful of others </a:t>
            </a:r>
          </a:p>
        </p:txBody>
      </p:sp>
      <p:sp>
        <p:nvSpPr>
          <p:cNvPr id="19" name="TextBox 19"/>
          <p:cNvSpPr txBox="1"/>
          <p:nvPr/>
        </p:nvSpPr>
        <p:spPr>
          <a:xfrm>
            <a:off x="3987752" y="5143500"/>
            <a:ext cx="10980341" cy="1002006"/>
          </a:xfrm>
          <a:prstGeom prst="rect">
            <a:avLst/>
          </a:prstGeom>
        </p:spPr>
        <p:txBody>
          <a:bodyPr wrap="square" lIns="0" tIns="0" rIns="0" bIns="0" rtlCol="0" anchor="t">
            <a:spAutoFit/>
          </a:bodyPr>
          <a:lstStyle/>
          <a:p>
            <a:pPr marL="0" marR="0" lvl="0" indent="0" algn="l" defTabSz="914400" rtl="0" eaLnBrk="1" fontAlgn="auto" latinLnBrk="0" hangingPunct="1">
              <a:lnSpc>
                <a:spcPts val="8190"/>
              </a:lnSpc>
              <a:spcBef>
                <a:spcPct val="0"/>
              </a:spcBef>
              <a:spcAft>
                <a:spcPts val="0"/>
              </a:spcAft>
              <a:buClrTx/>
              <a:buSzTx/>
              <a:buFontTx/>
              <a:buNone/>
              <a:tabLst/>
              <a:defRPr/>
            </a:pPr>
            <a:r>
              <a:rPr kumimoji="0" lang="en-US" sz="6300" b="0" i="0" u="none" strike="noStrike" kern="1200" cap="none" spc="0" normalizeH="0" baseline="0" noProof="0" dirty="0">
                <a:ln>
                  <a:noFill/>
                </a:ln>
                <a:solidFill>
                  <a:srgbClr val="000000"/>
                </a:solidFill>
                <a:effectLst/>
                <a:uLnTx/>
                <a:uFillTx/>
                <a:latin typeface="Calibri" panose="020F0502020204030204" pitchFamily="34" charset="0"/>
                <a:ea typeface="TT Ramillas"/>
                <a:cs typeface="Calibri" panose="020F0502020204030204" pitchFamily="34" charset="0"/>
                <a:sym typeface="TT Ramillas"/>
              </a:rPr>
              <a:t>2. Be mindful of what you share*</a:t>
            </a:r>
          </a:p>
        </p:txBody>
      </p:sp>
      <p:sp>
        <p:nvSpPr>
          <p:cNvPr id="20" name="TextBox 20"/>
          <p:cNvSpPr txBox="1"/>
          <p:nvPr/>
        </p:nvSpPr>
        <p:spPr>
          <a:xfrm>
            <a:off x="4009523" y="6988249"/>
            <a:ext cx="7805057" cy="1002006"/>
          </a:xfrm>
          <a:prstGeom prst="rect">
            <a:avLst/>
          </a:prstGeom>
        </p:spPr>
        <p:txBody>
          <a:bodyPr wrap="square" lIns="0" tIns="0" rIns="0" bIns="0" rtlCol="0" anchor="t">
            <a:spAutoFit/>
          </a:bodyPr>
          <a:lstStyle/>
          <a:p>
            <a:pPr marL="0" marR="0" lvl="0" indent="0" algn="l" defTabSz="914400" rtl="0" eaLnBrk="1" fontAlgn="auto" latinLnBrk="0" hangingPunct="1">
              <a:lnSpc>
                <a:spcPts val="8190"/>
              </a:lnSpc>
              <a:spcBef>
                <a:spcPct val="0"/>
              </a:spcBef>
              <a:spcAft>
                <a:spcPts val="0"/>
              </a:spcAft>
              <a:buClrTx/>
              <a:buSzTx/>
              <a:buFontTx/>
              <a:buNone/>
              <a:tabLst/>
              <a:defRPr/>
            </a:pPr>
            <a:r>
              <a:rPr kumimoji="0" lang="en-US" sz="6300" b="0" i="0" u="none" strike="noStrike" kern="1200" cap="none" spc="0" normalizeH="0" baseline="0" noProof="0" dirty="0">
                <a:ln>
                  <a:noFill/>
                </a:ln>
                <a:solidFill>
                  <a:srgbClr val="000000"/>
                </a:solidFill>
                <a:effectLst/>
                <a:uLnTx/>
                <a:uFillTx/>
                <a:latin typeface="Calibri" panose="020F0502020204030204" pitchFamily="34" charset="0"/>
                <a:ea typeface="TT Ramillas"/>
                <a:cs typeface="Calibri" panose="020F0502020204030204" pitchFamily="34" charset="0"/>
                <a:sym typeface="TT Ramillas"/>
              </a:rPr>
              <a:t>3. No shaming others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2"/>
          <p:cNvSpPr txBox="1"/>
          <p:nvPr/>
        </p:nvSpPr>
        <p:spPr>
          <a:xfrm>
            <a:off x="4648200" y="6295387"/>
            <a:ext cx="7237149" cy="955646"/>
          </a:xfrm>
          <a:prstGeom prst="rect">
            <a:avLst/>
          </a:prstGeom>
        </p:spPr>
        <p:txBody>
          <a:bodyPr wrap="square" lIns="0" tIns="0" rIns="0" bIns="0" rtlCol="0" anchor="t">
            <a:spAutoFit/>
          </a:bodyPr>
          <a:lstStyle/>
          <a:p>
            <a:pPr marL="571500" indent="-571500">
              <a:lnSpc>
                <a:spcPts val="7999"/>
              </a:lnSpc>
              <a:buFont typeface="Arial" panose="020B0604020202020204" pitchFamily="34" charset="0"/>
              <a:buChar char="•"/>
            </a:pPr>
            <a:r>
              <a:rPr lang="en-US" sz="5500" dirty="0">
                <a:solidFill>
                  <a:srgbClr val="000000"/>
                </a:solidFill>
                <a:latin typeface="Calibri" panose="020F0502020204030204" pitchFamily="34" charset="0"/>
                <a:ea typeface="League Spartan"/>
                <a:cs typeface="Calibri" panose="020F0502020204030204" pitchFamily="34" charset="0"/>
                <a:sym typeface="League Spartan"/>
              </a:rPr>
              <a:t>Reporting options</a:t>
            </a:r>
          </a:p>
        </p:txBody>
      </p:sp>
      <p:sp>
        <p:nvSpPr>
          <p:cNvPr id="13" name="TextBox 13"/>
          <p:cNvSpPr txBox="1"/>
          <p:nvPr/>
        </p:nvSpPr>
        <p:spPr>
          <a:xfrm>
            <a:off x="4648199" y="5041263"/>
            <a:ext cx="10591801" cy="955646"/>
          </a:xfrm>
          <a:prstGeom prst="rect">
            <a:avLst/>
          </a:prstGeom>
        </p:spPr>
        <p:txBody>
          <a:bodyPr wrap="square" lIns="0" tIns="0" rIns="0" bIns="0" rtlCol="0" anchor="t">
            <a:spAutoFit/>
          </a:bodyPr>
          <a:lstStyle/>
          <a:p>
            <a:pPr marL="571500" indent="-571500">
              <a:lnSpc>
                <a:spcPts val="7999"/>
              </a:lnSpc>
              <a:buFont typeface="Arial" panose="020B0604020202020204" pitchFamily="34" charset="0"/>
              <a:buChar char="•"/>
            </a:pPr>
            <a:r>
              <a:rPr lang="en-US" sz="5500" dirty="0">
                <a:solidFill>
                  <a:srgbClr val="000000"/>
                </a:solidFill>
                <a:latin typeface="Calibri" panose="020F0502020204030204" pitchFamily="34" charset="0"/>
                <a:ea typeface="League Spartan"/>
                <a:cs typeface="Calibri" panose="020F0502020204030204" pitchFamily="34" charset="0"/>
                <a:sym typeface="League Spartan"/>
              </a:rPr>
              <a:t>Supporting a friend do’s and don’ts </a:t>
            </a:r>
          </a:p>
        </p:txBody>
      </p:sp>
      <p:sp>
        <p:nvSpPr>
          <p:cNvPr id="14" name="TextBox 14"/>
          <p:cNvSpPr txBox="1"/>
          <p:nvPr/>
        </p:nvSpPr>
        <p:spPr>
          <a:xfrm>
            <a:off x="4648200" y="3783325"/>
            <a:ext cx="7237149" cy="955646"/>
          </a:xfrm>
          <a:prstGeom prst="rect">
            <a:avLst/>
          </a:prstGeom>
        </p:spPr>
        <p:txBody>
          <a:bodyPr wrap="square" lIns="0" tIns="0" rIns="0" bIns="0" rtlCol="0" anchor="t">
            <a:spAutoFit/>
          </a:bodyPr>
          <a:lstStyle/>
          <a:p>
            <a:pPr marL="571500" indent="-571500">
              <a:lnSpc>
                <a:spcPts val="7999"/>
              </a:lnSpc>
              <a:buFont typeface="Arial" panose="020B0604020202020204" pitchFamily="34" charset="0"/>
              <a:buChar char="•"/>
            </a:pPr>
            <a:r>
              <a:rPr lang="en-US" sz="5500" dirty="0">
                <a:solidFill>
                  <a:srgbClr val="000000"/>
                </a:solidFill>
                <a:latin typeface="Calibri" panose="020F0502020204030204" pitchFamily="34" charset="0"/>
                <a:ea typeface="League Spartan"/>
                <a:cs typeface="Calibri" panose="020F0502020204030204" pitchFamily="34" charset="0"/>
                <a:sym typeface="League Spartan"/>
              </a:rPr>
              <a:t>Statistics</a:t>
            </a:r>
          </a:p>
        </p:txBody>
      </p:sp>
      <p:sp>
        <p:nvSpPr>
          <p:cNvPr id="15" name="TextBox 15"/>
          <p:cNvSpPr txBox="1"/>
          <p:nvPr/>
        </p:nvSpPr>
        <p:spPr>
          <a:xfrm>
            <a:off x="4648200" y="2532744"/>
            <a:ext cx="7237149" cy="955646"/>
          </a:xfrm>
          <a:prstGeom prst="rect">
            <a:avLst/>
          </a:prstGeom>
        </p:spPr>
        <p:txBody>
          <a:bodyPr wrap="square" lIns="0" tIns="0" rIns="0" bIns="0" rtlCol="0" anchor="t">
            <a:spAutoFit/>
          </a:bodyPr>
          <a:lstStyle/>
          <a:p>
            <a:pPr marL="571500" indent="-571500">
              <a:lnSpc>
                <a:spcPts val="7999"/>
              </a:lnSpc>
              <a:spcBef>
                <a:spcPct val="0"/>
              </a:spcBef>
              <a:buFont typeface="Arial" panose="020B0604020202020204" pitchFamily="34" charset="0"/>
              <a:buChar char="•"/>
            </a:pPr>
            <a:r>
              <a:rPr lang="en-US" sz="5500" dirty="0">
                <a:solidFill>
                  <a:srgbClr val="000000"/>
                </a:solidFill>
                <a:latin typeface="Calibri" panose="020F0502020204030204" pitchFamily="34" charset="0"/>
                <a:ea typeface="League Spartan"/>
                <a:cs typeface="Calibri" panose="020F0502020204030204" pitchFamily="34" charset="0"/>
                <a:sym typeface="League Spartan"/>
              </a:rPr>
              <a:t>Definitions</a:t>
            </a:r>
          </a:p>
        </p:txBody>
      </p:sp>
      <p:sp>
        <p:nvSpPr>
          <p:cNvPr id="16" name="TextBox 16"/>
          <p:cNvSpPr txBox="1"/>
          <p:nvPr/>
        </p:nvSpPr>
        <p:spPr>
          <a:xfrm>
            <a:off x="7015206" y="860070"/>
            <a:ext cx="4257587" cy="1228725"/>
          </a:xfrm>
          <a:prstGeom prst="rect">
            <a:avLst/>
          </a:prstGeom>
        </p:spPr>
        <p:txBody>
          <a:bodyPr lIns="0" tIns="0" rIns="0" bIns="0" rtlCol="0" anchor="t">
            <a:spAutoFit/>
          </a:bodyPr>
          <a:lstStyle/>
          <a:p>
            <a:pPr marL="0" lvl="0" indent="0" algn="ctr">
              <a:lnSpc>
                <a:spcPts val="9600"/>
              </a:lnSpc>
              <a:spcBef>
                <a:spcPct val="0"/>
              </a:spcBef>
            </a:pPr>
            <a:r>
              <a:rPr lang="en-US" sz="8000" dirty="0">
                <a:latin typeface="Calibri" panose="020F0502020204030204" pitchFamily="34" charset="0"/>
                <a:ea typeface="League Spartan"/>
                <a:cs typeface="Calibri" panose="020F0502020204030204" pitchFamily="34" charset="0"/>
                <a:sym typeface="League Spartan"/>
              </a:rPr>
              <a:t>Agenda</a:t>
            </a:r>
          </a:p>
        </p:txBody>
      </p:sp>
      <p:sp>
        <p:nvSpPr>
          <p:cNvPr id="17" name="TextBox 17"/>
          <p:cNvSpPr txBox="1"/>
          <p:nvPr/>
        </p:nvSpPr>
        <p:spPr>
          <a:xfrm>
            <a:off x="4648200" y="7581900"/>
            <a:ext cx="7237149" cy="955646"/>
          </a:xfrm>
          <a:prstGeom prst="rect">
            <a:avLst/>
          </a:prstGeom>
        </p:spPr>
        <p:txBody>
          <a:bodyPr wrap="square" lIns="0" tIns="0" rIns="0" bIns="0" rtlCol="0" anchor="t">
            <a:spAutoFit/>
          </a:bodyPr>
          <a:lstStyle/>
          <a:p>
            <a:pPr marL="571500" indent="-571500">
              <a:lnSpc>
                <a:spcPts val="7999"/>
              </a:lnSpc>
              <a:buFont typeface="Arial" panose="020B0604020202020204" pitchFamily="34" charset="0"/>
              <a:buChar char="•"/>
            </a:pPr>
            <a:r>
              <a:rPr lang="en-US" sz="5500" dirty="0">
                <a:solidFill>
                  <a:srgbClr val="000000"/>
                </a:solidFill>
                <a:latin typeface="Calibri" panose="020F0502020204030204" pitchFamily="34" charset="0"/>
                <a:ea typeface="League Spartan"/>
                <a:cs typeface="Calibri" panose="020F0502020204030204" pitchFamily="34" charset="0"/>
                <a:sym typeface="League Spartan"/>
              </a:rPr>
              <a:t>Activity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7"/>
          <p:cNvSpPr txBox="1"/>
          <p:nvPr/>
        </p:nvSpPr>
        <p:spPr>
          <a:xfrm>
            <a:off x="1560860" y="3238500"/>
            <a:ext cx="15166278" cy="5386090"/>
          </a:xfrm>
          <a:prstGeom prst="rect">
            <a:avLst/>
          </a:prstGeom>
        </p:spPr>
        <p:txBody>
          <a:bodyPr wrap="square" lIns="0" tIns="0" rIns="0" bIns="0" rtlCol="0" anchor="t">
            <a:spAutoFit/>
          </a:bodyPr>
          <a:lstStyle/>
          <a:p>
            <a:pPr marL="863599" lvl="1" indent="-431800" algn="l">
              <a:lnSpc>
                <a:spcPts val="5999"/>
              </a:lnSpc>
              <a:buFont typeface="Arial"/>
              <a:buChar char="•"/>
            </a:pPr>
            <a:r>
              <a:rPr lang="en-US" sz="5000" dirty="0">
                <a:solidFill>
                  <a:srgbClr val="000000"/>
                </a:solidFill>
                <a:latin typeface="Calibri" panose="020F0502020204030204" pitchFamily="34" charset="0"/>
                <a:ea typeface="Sanchez"/>
                <a:cs typeface="Calibri" panose="020F0502020204030204" pitchFamily="34" charset="0"/>
                <a:sym typeface="Sanchez"/>
              </a:rPr>
              <a:t>Sexual Assault (or SA): Any sexual contact done without someone’s consent</a:t>
            </a:r>
          </a:p>
          <a:p>
            <a:pPr marL="1727199" lvl="2" indent="-575733" algn="l">
              <a:lnSpc>
                <a:spcPts val="5999"/>
              </a:lnSpc>
              <a:buFont typeface="Arial"/>
              <a:buChar char="⚬"/>
            </a:pPr>
            <a:r>
              <a:rPr lang="en-US" sz="5000" dirty="0">
                <a:solidFill>
                  <a:srgbClr val="000000"/>
                </a:solidFill>
                <a:latin typeface="Calibri" panose="020F0502020204030204" pitchFamily="34" charset="0"/>
                <a:ea typeface="Sanchez"/>
                <a:cs typeface="Calibri" panose="020F0502020204030204" pitchFamily="34" charset="0"/>
                <a:sym typeface="Sanchez"/>
              </a:rPr>
              <a:t>Includes unwanted sexual touch, coercion, and rape </a:t>
            </a:r>
          </a:p>
          <a:p>
            <a:pPr marL="863599" lvl="1" indent="-431800" algn="l">
              <a:lnSpc>
                <a:spcPts val="5999"/>
              </a:lnSpc>
              <a:buFont typeface="Arial"/>
              <a:buChar char="•"/>
            </a:pPr>
            <a:r>
              <a:rPr lang="en-US" sz="5000" dirty="0">
                <a:solidFill>
                  <a:srgbClr val="000000"/>
                </a:solidFill>
                <a:latin typeface="Calibri" panose="020F0502020204030204" pitchFamily="34" charset="0"/>
                <a:ea typeface="Sanchez"/>
                <a:cs typeface="Calibri" panose="020F0502020204030204" pitchFamily="34" charset="0"/>
                <a:sym typeface="Sanchez"/>
              </a:rPr>
              <a:t>Survivor: Someone who has experienced sexual assault</a:t>
            </a:r>
          </a:p>
          <a:p>
            <a:pPr marL="1727199" lvl="2" indent="-575733" algn="l">
              <a:lnSpc>
                <a:spcPts val="5999"/>
              </a:lnSpc>
              <a:buFont typeface="Arial"/>
              <a:buChar char="⚬"/>
            </a:pPr>
            <a:r>
              <a:rPr lang="en-US" sz="5000" dirty="0">
                <a:solidFill>
                  <a:srgbClr val="000000"/>
                </a:solidFill>
                <a:latin typeface="Calibri" panose="020F0502020204030204" pitchFamily="34" charset="0"/>
                <a:ea typeface="Sanchez"/>
                <a:cs typeface="Calibri" panose="020F0502020204030204" pitchFamily="34" charset="0"/>
                <a:sym typeface="Sanchez"/>
              </a:rPr>
              <a:t>Sometimes referred to as victims</a:t>
            </a:r>
          </a:p>
          <a:p>
            <a:pPr marL="863599" lvl="1" indent="-431800" algn="l">
              <a:lnSpc>
                <a:spcPts val="5999"/>
              </a:lnSpc>
              <a:buFont typeface="Arial"/>
              <a:buChar char="•"/>
            </a:pPr>
            <a:r>
              <a:rPr lang="en-US" sz="5000" dirty="0">
                <a:solidFill>
                  <a:srgbClr val="000000"/>
                </a:solidFill>
                <a:latin typeface="Calibri" panose="020F0502020204030204" pitchFamily="34" charset="0"/>
                <a:ea typeface="Sanchez"/>
                <a:cs typeface="Calibri" panose="020F0502020204030204" pitchFamily="34" charset="0"/>
                <a:sym typeface="Sanchez"/>
              </a:rPr>
              <a:t>Perpetrator: Someone who commits a crime (in this case, sexual assault)</a:t>
            </a:r>
          </a:p>
        </p:txBody>
      </p:sp>
      <p:sp>
        <p:nvSpPr>
          <p:cNvPr id="8" name="TextBox 8"/>
          <p:cNvSpPr txBox="1"/>
          <p:nvPr/>
        </p:nvSpPr>
        <p:spPr>
          <a:xfrm>
            <a:off x="3463164" y="1104900"/>
            <a:ext cx="11361671" cy="1685925"/>
          </a:xfrm>
          <a:prstGeom prst="rect">
            <a:avLst/>
          </a:prstGeom>
        </p:spPr>
        <p:txBody>
          <a:bodyPr lIns="0" tIns="0" rIns="0" bIns="0" rtlCol="0" anchor="t">
            <a:spAutoFit/>
          </a:bodyPr>
          <a:lstStyle/>
          <a:p>
            <a:pPr algn="ctr">
              <a:lnSpc>
                <a:spcPts val="13200"/>
              </a:lnSpc>
            </a:pPr>
            <a:r>
              <a:rPr lang="en-US" sz="11000" dirty="0">
                <a:latin typeface="Calibri" panose="020F0502020204030204" pitchFamily="34" charset="0"/>
                <a:ea typeface="League Spartan"/>
                <a:cs typeface="Calibri" panose="020F0502020204030204" pitchFamily="34" charset="0"/>
                <a:sym typeface="League Spartan"/>
              </a:rPr>
              <a:t>Definitions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1"/>
          <p:cNvSpPr txBox="1"/>
          <p:nvPr/>
        </p:nvSpPr>
        <p:spPr>
          <a:xfrm>
            <a:off x="2101557" y="2628059"/>
            <a:ext cx="14084886" cy="6521337"/>
          </a:xfrm>
          <a:prstGeom prst="rect">
            <a:avLst/>
          </a:prstGeom>
        </p:spPr>
        <p:txBody>
          <a:bodyPr lIns="0" tIns="0" rIns="0" bIns="0" rtlCol="0" anchor="t">
            <a:spAutoFit/>
          </a:bodyPr>
          <a:lstStyle/>
          <a:p>
            <a:pPr marL="820417" lvl="1" indent="-410209" algn="l">
              <a:lnSpc>
                <a:spcPts val="5699"/>
              </a:lnSpc>
              <a:buFont typeface="Arial"/>
              <a:buChar char="•"/>
            </a:pPr>
            <a:r>
              <a:rPr lang="en-US" sz="4500" dirty="0">
                <a:solidFill>
                  <a:srgbClr val="000000"/>
                </a:solidFill>
                <a:latin typeface="Calibri" panose="020F0502020204030204" pitchFamily="34" charset="0"/>
                <a:ea typeface="Sanchez"/>
                <a:cs typeface="Calibri" panose="020F0502020204030204" pitchFamily="34" charset="0"/>
                <a:sym typeface="Sanchez"/>
              </a:rPr>
              <a:t>1 in 2 women and 1 in 4 men in the U.S. experience unwanted sexual contact </a:t>
            </a:r>
          </a:p>
          <a:p>
            <a:pPr marL="820417" lvl="1" indent="-410209" algn="l">
              <a:lnSpc>
                <a:spcPts val="5699"/>
              </a:lnSpc>
              <a:buFont typeface="Arial"/>
              <a:buChar char="•"/>
            </a:pPr>
            <a:r>
              <a:rPr lang="en-US" sz="4500" dirty="0">
                <a:solidFill>
                  <a:srgbClr val="000000"/>
                </a:solidFill>
                <a:latin typeface="Calibri" panose="020F0502020204030204" pitchFamily="34" charset="0"/>
                <a:ea typeface="Sanchez"/>
                <a:cs typeface="Calibri" panose="020F0502020204030204" pitchFamily="34" charset="0"/>
                <a:sym typeface="Sanchez"/>
              </a:rPr>
              <a:t>LGBTQ+ people are 4 times more likely to experience violence in their life than non-LGBTQ+ people</a:t>
            </a:r>
          </a:p>
          <a:p>
            <a:pPr marL="820417" lvl="1" indent="-410209" algn="l">
              <a:lnSpc>
                <a:spcPts val="5699"/>
              </a:lnSpc>
              <a:buFont typeface="Arial"/>
              <a:buChar char="•"/>
            </a:pPr>
            <a:r>
              <a:rPr lang="en-US" sz="4500" dirty="0">
                <a:solidFill>
                  <a:srgbClr val="000000"/>
                </a:solidFill>
                <a:latin typeface="Calibri" panose="020F0502020204030204" pitchFamily="34" charset="0"/>
                <a:ea typeface="Sanchez"/>
                <a:cs typeface="Calibri" panose="020F0502020204030204" pitchFamily="34" charset="0"/>
                <a:sym typeface="Sanchez"/>
              </a:rPr>
              <a:t>40% of women with disabilities and 18% of men with disabilities experience sexual assault</a:t>
            </a:r>
          </a:p>
          <a:p>
            <a:pPr marL="820417" lvl="1" indent="-410209" algn="l">
              <a:lnSpc>
                <a:spcPts val="5699"/>
              </a:lnSpc>
              <a:buFont typeface="Arial"/>
              <a:buChar char="•"/>
            </a:pPr>
            <a:r>
              <a:rPr lang="en-US" sz="4500" dirty="0">
                <a:solidFill>
                  <a:srgbClr val="000000"/>
                </a:solidFill>
                <a:latin typeface="Calibri" panose="020F0502020204030204" pitchFamily="34" charset="0"/>
                <a:ea typeface="Sanchez"/>
                <a:cs typeface="Calibri" panose="020F0502020204030204" pitchFamily="34" charset="0"/>
                <a:sym typeface="Sanchez"/>
              </a:rPr>
              <a:t>Women of color are more likely to experience sexual assault than white women</a:t>
            </a:r>
          </a:p>
          <a:p>
            <a:pPr marL="820417" lvl="1" indent="-410209" algn="l">
              <a:lnSpc>
                <a:spcPts val="5699"/>
              </a:lnSpc>
              <a:buFont typeface="Arial"/>
              <a:buChar char="•"/>
            </a:pPr>
            <a:r>
              <a:rPr lang="en-US" sz="4500" dirty="0">
                <a:solidFill>
                  <a:srgbClr val="000000"/>
                </a:solidFill>
                <a:latin typeface="Calibri" panose="020F0502020204030204" pitchFamily="34" charset="0"/>
                <a:ea typeface="Sanchez"/>
                <a:cs typeface="Calibri" panose="020F0502020204030204" pitchFamily="34" charset="0"/>
                <a:sym typeface="Sanchez"/>
              </a:rPr>
              <a:t>SA is often perpetrated by someone the survivor knows</a:t>
            </a:r>
          </a:p>
        </p:txBody>
      </p:sp>
      <p:sp>
        <p:nvSpPr>
          <p:cNvPr id="12" name="TextBox 12"/>
          <p:cNvSpPr txBox="1"/>
          <p:nvPr/>
        </p:nvSpPr>
        <p:spPr>
          <a:xfrm>
            <a:off x="2101557" y="1137604"/>
            <a:ext cx="14084886" cy="963341"/>
          </a:xfrm>
          <a:prstGeom prst="rect">
            <a:avLst/>
          </a:prstGeom>
        </p:spPr>
        <p:txBody>
          <a:bodyPr lIns="0" tIns="0" rIns="0" bIns="0" rtlCol="0" anchor="t">
            <a:spAutoFit/>
          </a:bodyPr>
          <a:lstStyle/>
          <a:p>
            <a:pPr marL="0" lvl="0" indent="0" algn="ctr">
              <a:lnSpc>
                <a:spcPts val="7200"/>
              </a:lnSpc>
              <a:spcBef>
                <a:spcPct val="0"/>
              </a:spcBef>
            </a:pPr>
            <a:r>
              <a:rPr lang="en-US" sz="8000" dirty="0">
                <a:latin typeface="Calibri" panose="020F0502020204030204" pitchFamily="34" charset="0"/>
                <a:ea typeface="League Spartan"/>
                <a:cs typeface="Calibri" panose="020F0502020204030204" pitchFamily="34" charset="0"/>
                <a:sym typeface="League Spartan"/>
              </a:rPr>
              <a:t>How Often Does SA Happen?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3068556" y="2505887"/>
            <a:ext cx="7677984" cy="8966989"/>
          </a:xfrm>
          <a:custGeom>
            <a:avLst/>
            <a:gdLst/>
            <a:ahLst/>
            <a:cxnLst/>
            <a:rect l="l" t="t" r="r" b="b"/>
            <a:pathLst>
              <a:path w="7677984" h="8966989">
                <a:moveTo>
                  <a:pt x="0" y="0"/>
                </a:moveTo>
                <a:lnTo>
                  <a:pt x="7677985" y="0"/>
                </a:lnTo>
                <a:lnTo>
                  <a:pt x="7677985" y="8966989"/>
                </a:lnTo>
                <a:lnTo>
                  <a:pt x="0" y="8966989"/>
                </a:lnTo>
                <a:lnTo>
                  <a:pt x="0" y="0"/>
                </a:lnTo>
                <a:close/>
              </a:path>
            </a:pathLst>
          </a:custGeom>
          <a:blipFill>
            <a:blip r:embed="rId3">
              <a:alphaModFix amt="9999"/>
              <a:extLst>
                <a:ext uri="{96DAC541-7B7A-43D3-8B79-37D633B846F1}">
                  <asvg:svgBlip xmlns:asvg="http://schemas.microsoft.com/office/drawing/2016/SVG/main" r:embed="rId4"/>
                </a:ext>
              </a:extLst>
            </a:blip>
            <a:stretch>
              <a:fillRect/>
            </a:stretch>
          </a:blipFill>
        </p:spPr>
        <p:txBody>
          <a:bodyPr/>
          <a:lstStyle/>
          <a:p>
            <a:endParaRPr lang="en-US"/>
          </a:p>
        </p:txBody>
      </p:sp>
      <p:sp>
        <p:nvSpPr>
          <p:cNvPr id="3" name="Freeform 3"/>
          <p:cNvSpPr/>
          <p:nvPr/>
        </p:nvSpPr>
        <p:spPr>
          <a:xfrm>
            <a:off x="14449008" y="-1417916"/>
            <a:ext cx="7677984" cy="8966989"/>
          </a:xfrm>
          <a:custGeom>
            <a:avLst/>
            <a:gdLst/>
            <a:ahLst/>
            <a:cxnLst/>
            <a:rect l="l" t="t" r="r" b="b"/>
            <a:pathLst>
              <a:path w="7677984" h="8966989">
                <a:moveTo>
                  <a:pt x="0" y="0"/>
                </a:moveTo>
                <a:lnTo>
                  <a:pt x="7677984" y="0"/>
                </a:lnTo>
                <a:lnTo>
                  <a:pt x="7677984" y="8966989"/>
                </a:lnTo>
                <a:lnTo>
                  <a:pt x="0" y="8966989"/>
                </a:lnTo>
                <a:lnTo>
                  <a:pt x="0" y="0"/>
                </a:lnTo>
                <a:close/>
              </a:path>
            </a:pathLst>
          </a:custGeom>
          <a:blipFill>
            <a:blip r:embed="rId3">
              <a:alphaModFix amt="9999"/>
              <a:extLst>
                <a:ext uri="{96DAC541-7B7A-43D3-8B79-37D633B846F1}">
                  <asvg:svgBlip xmlns:asvg="http://schemas.microsoft.com/office/drawing/2016/SVG/main" r:embed="rId4"/>
                </a:ext>
              </a:extLst>
            </a:blip>
            <a:stretch>
              <a:fillRect/>
            </a:stretch>
          </a:blipFill>
        </p:spPr>
        <p:txBody>
          <a:bodyPr/>
          <a:lstStyle/>
          <a:p>
            <a:endParaRPr lang="en-US"/>
          </a:p>
        </p:txBody>
      </p:sp>
      <p:sp>
        <p:nvSpPr>
          <p:cNvPr id="6" name="TextBox 6"/>
          <p:cNvSpPr txBox="1"/>
          <p:nvPr/>
        </p:nvSpPr>
        <p:spPr>
          <a:xfrm>
            <a:off x="2347106" y="3328988"/>
            <a:ext cx="13593788" cy="3629025"/>
          </a:xfrm>
          <a:prstGeom prst="rect">
            <a:avLst/>
          </a:prstGeom>
        </p:spPr>
        <p:txBody>
          <a:bodyPr lIns="0" tIns="0" rIns="0" bIns="0" rtlCol="0" anchor="t">
            <a:spAutoFit/>
          </a:bodyPr>
          <a:lstStyle/>
          <a:p>
            <a:pPr marL="0" lvl="0" indent="0" algn="ctr">
              <a:lnSpc>
                <a:spcPts val="9599"/>
              </a:lnSpc>
              <a:spcBef>
                <a:spcPct val="0"/>
              </a:spcBef>
            </a:pPr>
            <a:r>
              <a:rPr lang="en-US" sz="7999" dirty="0">
                <a:latin typeface="Calibri" panose="020F0502020204030204" pitchFamily="34" charset="0"/>
                <a:ea typeface="League Spartan"/>
                <a:cs typeface="Calibri" panose="020F0502020204030204" pitchFamily="34" charset="0"/>
                <a:sym typeface="League Spartan"/>
              </a:rPr>
              <a:t>Almost everyone knows someone who has been sexually assaulted.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p:cNvSpPr txBox="1"/>
          <p:nvPr/>
        </p:nvSpPr>
        <p:spPr>
          <a:xfrm>
            <a:off x="1190172" y="4145784"/>
            <a:ext cx="6867784" cy="4360040"/>
          </a:xfrm>
          <a:prstGeom prst="rect">
            <a:avLst/>
          </a:prstGeom>
        </p:spPr>
        <p:txBody>
          <a:bodyPr wrap="square" lIns="0" tIns="0" rIns="0" bIns="0" rtlCol="0" anchor="t">
            <a:spAutoFit/>
          </a:bodyPr>
          <a:lstStyle/>
          <a:p>
            <a:pPr marL="755651" lvl="1" indent="-377825" algn="l">
              <a:lnSpc>
                <a:spcPts val="4900"/>
              </a:lnSpc>
              <a:buFont typeface="Arial"/>
              <a:buChar char="•"/>
            </a:pPr>
            <a:r>
              <a:rPr lang="en-US" sz="4000" dirty="0">
                <a:solidFill>
                  <a:srgbClr val="000000"/>
                </a:solidFill>
                <a:latin typeface="Calibri" panose="020F0502020204030204" pitchFamily="34" charset="0"/>
                <a:ea typeface="Sanchez"/>
                <a:cs typeface="Calibri" panose="020F0502020204030204" pitchFamily="34" charset="0"/>
                <a:sym typeface="Sanchez"/>
              </a:rPr>
              <a:t>Thank them for their trust</a:t>
            </a:r>
          </a:p>
          <a:p>
            <a:pPr marL="755651" lvl="1" indent="-377825" algn="l">
              <a:lnSpc>
                <a:spcPts val="4900"/>
              </a:lnSpc>
              <a:buFont typeface="Arial"/>
              <a:buChar char="•"/>
            </a:pPr>
            <a:r>
              <a:rPr lang="en-US" sz="4000" dirty="0">
                <a:solidFill>
                  <a:srgbClr val="000000"/>
                </a:solidFill>
                <a:latin typeface="Calibri" panose="020F0502020204030204" pitchFamily="34" charset="0"/>
                <a:ea typeface="Sanchez"/>
                <a:cs typeface="Calibri" panose="020F0502020204030204" pitchFamily="34" charset="0"/>
                <a:sym typeface="Sanchez"/>
              </a:rPr>
              <a:t>Make it clear that they’re believed</a:t>
            </a:r>
          </a:p>
          <a:p>
            <a:pPr marL="755651" lvl="1" indent="-377825" algn="l">
              <a:lnSpc>
                <a:spcPts val="4900"/>
              </a:lnSpc>
              <a:buFont typeface="Arial"/>
              <a:buChar char="•"/>
            </a:pPr>
            <a:r>
              <a:rPr lang="en-US" sz="4000" dirty="0">
                <a:solidFill>
                  <a:srgbClr val="000000"/>
                </a:solidFill>
                <a:latin typeface="Calibri" panose="020F0502020204030204" pitchFamily="34" charset="0"/>
                <a:ea typeface="Sanchez"/>
                <a:cs typeface="Calibri" panose="020F0502020204030204" pitchFamily="34" charset="0"/>
                <a:sym typeface="Sanchez"/>
              </a:rPr>
              <a:t>Listen actively: Don’t squirm or seem uncomfortable. Show the person that they have your full attention</a:t>
            </a:r>
          </a:p>
        </p:txBody>
      </p:sp>
      <p:sp>
        <p:nvSpPr>
          <p:cNvPr id="5" name="TextBox 5"/>
          <p:cNvSpPr txBox="1"/>
          <p:nvPr/>
        </p:nvSpPr>
        <p:spPr>
          <a:xfrm>
            <a:off x="752216" y="2459752"/>
            <a:ext cx="7782682" cy="1184683"/>
          </a:xfrm>
          <a:prstGeom prst="rect">
            <a:avLst/>
          </a:prstGeom>
        </p:spPr>
        <p:txBody>
          <a:bodyPr lIns="0" tIns="0" rIns="0" bIns="0" rtlCol="0" anchor="t">
            <a:spAutoFit/>
          </a:bodyPr>
          <a:lstStyle/>
          <a:p>
            <a:pPr algn="ctr">
              <a:lnSpc>
                <a:spcPts val="4550"/>
              </a:lnSpc>
            </a:pPr>
            <a:r>
              <a:rPr lang="en-US" sz="4500" spc="175" dirty="0">
                <a:latin typeface="Calibri" panose="020F0502020204030204" pitchFamily="34" charset="0"/>
                <a:ea typeface="Sanchez"/>
                <a:cs typeface="Calibri" panose="020F0502020204030204" pitchFamily="34" charset="0"/>
                <a:sym typeface="Sanchez"/>
              </a:rPr>
              <a:t>If a friend says they’ve been assaulted…</a:t>
            </a:r>
          </a:p>
        </p:txBody>
      </p:sp>
      <p:sp>
        <p:nvSpPr>
          <p:cNvPr id="6" name="TextBox 6"/>
          <p:cNvSpPr txBox="1"/>
          <p:nvPr/>
        </p:nvSpPr>
        <p:spPr>
          <a:xfrm>
            <a:off x="2600452" y="624903"/>
            <a:ext cx="13201857" cy="1333500"/>
          </a:xfrm>
          <a:prstGeom prst="rect">
            <a:avLst/>
          </a:prstGeom>
        </p:spPr>
        <p:txBody>
          <a:bodyPr lIns="0" tIns="0" rIns="0" bIns="0" rtlCol="0" anchor="t">
            <a:spAutoFit/>
          </a:bodyPr>
          <a:lstStyle/>
          <a:p>
            <a:pPr algn="ctr">
              <a:lnSpc>
                <a:spcPts val="10559"/>
              </a:lnSpc>
            </a:pPr>
            <a:r>
              <a:rPr lang="en-US" sz="8799" dirty="0">
                <a:latin typeface="Calibri" panose="020F0502020204030204" pitchFamily="34" charset="0"/>
                <a:ea typeface="League Spartan"/>
                <a:cs typeface="Calibri" panose="020F0502020204030204" pitchFamily="34" charset="0"/>
                <a:sym typeface="League Spartan"/>
              </a:rPr>
              <a:t>Some Basics</a:t>
            </a:r>
          </a:p>
        </p:txBody>
      </p:sp>
      <p:sp>
        <p:nvSpPr>
          <p:cNvPr id="7" name="TextBox 7"/>
          <p:cNvSpPr txBox="1"/>
          <p:nvPr/>
        </p:nvSpPr>
        <p:spPr>
          <a:xfrm>
            <a:off x="9201380" y="4145784"/>
            <a:ext cx="7876954" cy="5633722"/>
          </a:xfrm>
          <a:prstGeom prst="rect">
            <a:avLst/>
          </a:prstGeom>
        </p:spPr>
        <p:txBody>
          <a:bodyPr wrap="square" lIns="0" tIns="0" rIns="0" bIns="0" rtlCol="0" anchor="t">
            <a:spAutoFit/>
          </a:bodyPr>
          <a:lstStyle/>
          <a:p>
            <a:pPr marL="755651" lvl="1" indent="-377825" algn="l">
              <a:lnSpc>
                <a:spcPts val="4900"/>
              </a:lnSpc>
              <a:buFont typeface="Arial"/>
              <a:buChar char="•"/>
            </a:pPr>
            <a:r>
              <a:rPr lang="en-US" sz="4000" dirty="0">
                <a:solidFill>
                  <a:srgbClr val="000000"/>
                </a:solidFill>
                <a:latin typeface="Calibri" panose="020F0502020204030204" pitchFamily="34" charset="0"/>
                <a:ea typeface="Sanchez"/>
                <a:cs typeface="Calibri" panose="020F0502020204030204" pitchFamily="34" charset="0"/>
                <a:sym typeface="Sanchez"/>
              </a:rPr>
              <a:t>“I care about you and I am here to listen or help in any way I can.”</a:t>
            </a:r>
          </a:p>
          <a:p>
            <a:pPr marL="755651" lvl="1" indent="-377825" algn="l">
              <a:lnSpc>
                <a:spcPts val="4900"/>
              </a:lnSpc>
              <a:buFont typeface="Arial"/>
              <a:buChar char="•"/>
            </a:pPr>
            <a:r>
              <a:rPr lang="en-US" sz="4000" dirty="0">
                <a:solidFill>
                  <a:srgbClr val="000000"/>
                </a:solidFill>
                <a:latin typeface="Calibri" panose="020F0502020204030204" pitchFamily="34" charset="0"/>
                <a:ea typeface="Sanchez"/>
                <a:cs typeface="Calibri" panose="020F0502020204030204" pitchFamily="34" charset="0"/>
                <a:sym typeface="Sanchez"/>
              </a:rPr>
              <a:t>“How would you like to be supported?”</a:t>
            </a:r>
          </a:p>
          <a:p>
            <a:pPr marL="755651" lvl="1" indent="-377825" algn="l">
              <a:lnSpc>
                <a:spcPts val="4900"/>
              </a:lnSpc>
              <a:buFont typeface="Arial"/>
              <a:buChar char="•"/>
            </a:pPr>
            <a:r>
              <a:rPr lang="en-US" sz="4000" dirty="0">
                <a:solidFill>
                  <a:srgbClr val="000000"/>
                </a:solidFill>
                <a:latin typeface="Calibri" panose="020F0502020204030204" pitchFamily="34" charset="0"/>
                <a:ea typeface="Sanchez"/>
                <a:cs typeface="Calibri" panose="020F0502020204030204" pitchFamily="34" charset="0"/>
                <a:sym typeface="Sanchez"/>
              </a:rPr>
              <a:t>“Thank you for telling me.”</a:t>
            </a:r>
          </a:p>
          <a:p>
            <a:pPr marL="755651" lvl="1" indent="-377825" algn="l">
              <a:lnSpc>
                <a:spcPts val="4900"/>
              </a:lnSpc>
              <a:buFont typeface="Arial"/>
              <a:buChar char="•"/>
            </a:pPr>
            <a:r>
              <a:rPr lang="en-US" sz="4000" dirty="0">
                <a:solidFill>
                  <a:srgbClr val="000000"/>
                </a:solidFill>
                <a:latin typeface="Calibri" panose="020F0502020204030204" pitchFamily="34" charset="0"/>
                <a:ea typeface="Sanchez"/>
                <a:cs typeface="Calibri" panose="020F0502020204030204" pitchFamily="34" charset="0"/>
                <a:sym typeface="Sanchez"/>
              </a:rPr>
              <a:t>“I just wanted to check in with you. I’m here to talk if you need anything.”</a:t>
            </a:r>
          </a:p>
          <a:p>
            <a:pPr marL="755651" lvl="1" indent="-377825" algn="l">
              <a:lnSpc>
                <a:spcPts val="4900"/>
              </a:lnSpc>
              <a:buFont typeface="Arial"/>
              <a:buChar char="•"/>
            </a:pPr>
            <a:r>
              <a:rPr lang="en-US" sz="4000" dirty="0">
                <a:solidFill>
                  <a:srgbClr val="000000"/>
                </a:solidFill>
                <a:latin typeface="Calibri" panose="020F0502020204030204" pitchFamily="34" charset="0"/>
                <a:ea typeface="Sanchez"/>
                <a:cs typeface="Calibri" panose="020F0502020204030204" pitchFamily="34" charset="0"/>
                <a:sym typeface="Sanchez"/>
              </a:rPr>
              <a:t>“I’m sorry this happened to you.”</a:t>
            </a:r>
          </a:p>
        </p:txBody>
      </p:sp>
      <p:sp>
        <p:nvSpPr>
          <p:cNvPr id="8" name="TextBox 8"/>
          <p:cNvSpPr txBox="1"/>
          <p:nvPr/>
        </p:nvSpPr>
        <p:spPr>
          <a:xfrm>
            <a:off x="9144000" y="2457315"/>
            <a:ext cx="7782682" cy="594778"/>
          </a:xfrm>
          <a:prstGeom prst="rect">
            <a:avLst/>
          </a:prstGeom>
        </p:spPr>
        <p:txBody>
          <a:bodyPr lIns="0" tIns="0" rIns="0" bIns="0" rtlCol="0" anchor="t">
            <a:spAutoFit/>
          </a:bodyPr>
          <a:lstStyle/>
          <a:p>
            <a:pPr algn="ctr">
              <a:lnSpc>
                <a:spcPts val="4550"/>
              </a:lnSpc>
            </a:pPr>
            <a:r>
              <a:rPr lang="en-US" sz="4500" spc="175" dirty="0">
                <a:latin typeface="Calibri" panose="020F0502020204030204" pitchFamily="34" charset="0"/>
                <a:ea typeface="Sanchez"/>
                <a:cs typeface="Calibri" panose="020F0502020204030204" pitchFamily="34" charset="0"/>
                <a:sym typeface="Sanchez"/>
              </a:rPr>
              <a:t>Some helpful things to say: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p:cNvSpPr txBox="1"/>
          <p:nvPr/>
        </p:nvSpPr>
        <p:spPr>
          <a:xfrm>
            <a:off x="1860311" y="2709969"/>
            <a:ext cx="14567373" cy="6548331"/>
          </a:xfrm>
          <a:prstGeom prst="rect">
            <a:avLst/>
          </a:prstGeom>
        </p:spPr>
        <p:txBody>
          <a:bodyPr wrap="square" lIns="0" tIns="0" rIns="0" bIns="0" rtlCol="0" anchor="t">
            <a:spAutoFit/>
          </a:bodyPr>
          <a:lstStyle/>
          <a:p>
            <a:pPr marL="820421" lvl="1" indent="-410210" algn="l">
              <a:lnSpc>
                <a:spcPts val="5700"/>
              </a:lnSpc>
              <a:buFont typeface="Arial"/>
              <a:buChar char="•"/>
            </a:pPr>
            <a:r>
              <a:rPr lang="en-US" sz="4500" dirty="0">
                <a:latin typeface="Calibri" panose="020F0502020204030204" pitchFamily="34" charset="0"/>
                <a:ea typeface="Sanchez"/>
                <a:cs typeface="Calibri" panose="020F0502020204030204" pitchFamily="34" charset="0"/>
                <a:sym typeface="Sanchez"/>
              </a:rPr>
              <a:t>It’s okay to not respond perfectly </a:t>
            </a:r>
          </a:p>
          <a:p>
            <a:pPr marL="1640841" lvl="2" indent="-546947" algn="l">
              <a:lnSpc>
                <a:spcPts val="5700"/>
              </a:lnSpc>
              <a:buFont typeface="Arial"/>
              <a:buChar char="⚬"/>
            </a:pPr>
            <a:r>
              <a:rPr lang="en-US" sz="4500" dirty="0">
                <a:latin typeface="Calibri" panose="020F0502020204030204" pitchFamily="34" charset="0"/>
                <a:ea typeface="Sanchez"/>
                <a:cs typeface="Calibri" panose="020F0502020204030204" pitchFamily="34" charset="0"/>
                <a:sym typeface="Sanchez"/>
              </a:rPr>
              <a:t>After hearing a friend has been assaulted, it’s normal to feel shocked or hurt </a:t>
            </a:r>
          </a:p>
          <a:p>
            <a:pPr marL="1640841" lvl="2" indent="-546947" algn="l">
              <a:lnSpc>
                <a:spcPts val="5700"/>
              </a:lnSpc>
              <a:buFont typeface="Arial"/>
              <a:buChar char="⚬"/>
            </a:pPr>
            <a:r>
              <a:rPr lang="en-US" sz="4500" dirty="0">
                <a:latin typeface="Calibri" panose="020F0502020204030204" pitchFamily="34" charset="0"/>
                <a:ea typeface="Sanchez"/>
                <a:cs typeface="Calibri" panose="020F0502020204030204" pitchFamily="34" charset="0"/>
                <a:sym typeface="Sanchez"/>
              </a:rPr>
              <a:t>Make it clear you are on your friend’s side </a:t>
            </a:r>
          </a:p>
          <a:p>
            <a:pPr marL="820421" lvl="1" indent="-410210" algn="l">
              <a:lnSpc>
                <a:spcPts val="5700"/>
              </a:lnSpc>
              <a:buFont typeface="Arial"/>
              <a:buChar char="•"/>
            </a:pPr>
            <a:r>
              <a:rPr lang="en-US" sz="4500" dirty="0">
                <a:latin typeface="Calibri" panose="020F0502020204030204" pitchFamily="34" charset="0"/>
                <a:ea typeface="Sanchez"/>
                <a:cs typeface="Calibri" panose="020F0502020204030204" pitchFamily="34" charset="0"/>
                <a:sym typeface="Sanchez"/>
              </a:rPr>
              <a:t>Sometimes, people may know or like the perpetrator </a:t>
            </a:r>
          </a:p>
          <a:p>
            <a:pPr marL="1640841" lvl="2" indent="-546947" algn="l">
              <a:lnSpc>
                <a:spcPts val="5700"/>
              </a:lnSpc>
              <a:buFont typeface="Arial"/>
              <a:buChar char="⚬"/>
            </a:pPr>
            <a:r>
              <a:rPr lang="en-US" sz="4500" dirty="0">
                <a:latin typeface="Calibri" panose="020F0502020204030204" pitchFamily="34" charset="0"/>
                <a:ea typeface="Sanchez"/>
                <a:cs typeface="Calibri" panose="020F0502020204030204" pitchFamily="34" charset="0"/>
                <a:sym typeface="Sanchez"/>
              </a:rPr>
              <a:t>It can be difficult to learn someone you know is capable of harming someone </a:t>
            </a:r>
          </a:p>
          <a:p>
            <a:pPr marL="820421" lvl="1" indent="-410210" algn="l">
              <a:lnSpc>
                <a:spcPts val="5700"/>
              </a:lnSpc>
              <a:buFont typeface="Arial"/>
              <a:buChar char="•"/>
            </a:pPr>
            <a:r>
              <a:rPr lang="en-US" sz="4500" dirty="0">
                <a:latin typeface="Calibri" panose="020F0502020204030204" pitchFamily="34" charset="0"/>
                <a:ea typeface="Sanchez"/>
                <a:cs typeface="Calibri" panose="020F0502020204030204" pitchFamily="34" charset="0"/>
                <a:sym typeface="Sanchez"/>
              </a:rPr>
              <a:t>Hold space for your feelings, but keep the focus on the survivor </a:t>
            </a:r>
          </a:p>
        </p:txBody>
      </p:sp>
      <p:sp>
        <p:nvSpPr>
          <p:cNvPr id="5" name="TextBox 5"/>
          <p:cNvSpPr txBox="1"/>
          <p:nvPr/>
        </p:nvSpPr>
        <p:spPr>
          <a:xfrm>
            <a:off x="3463163" y="1028700"/>
            <a:ext cx="11361671" cy="1228725"/>
          </a:xfrm>
          <a:prstGeom prst="rect">
            <a:avLst/>
          </a:prstGeom>
        </p:spPr>
        <p:txBody>
          <a:bodyPr lIns="0" tIns="0" rIns="0" bIns="0" rtlCol="0" anchor="t">
            <a:spAutoFit/>
          </a:bodyPr>
          <a:lstStyle/>
          <a:p>
            <a:pPr algn="ctr">
              <a:lnSpc>
                <a:spcPts val="9600"/>
              </a:lnSpc>
            </a:pPr>
            <a:r>
              <a:rPr lang="en-US" sz="8000" dirty="0">
                <a:latin typeface="Calibri" panose="020F0502020204030204" pitchFamily="34" charset="0"/>
                <a:ea typeface="League Spartan"/>
                <a:cs typeface="Calibri" panose="020F0502020204030204" pitchFamily="34" charset="0"/>
                <a:sym typeface="League Spartan"/>
              </a:rPr>
              <a:t>Helpful Reminders</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496</TotalTime>
  <Words>3788</Words>
  <Application>Microsoft Office PowerPoint</Application>
  <PresentationFormat>Custom</PresentationFormat>
  <Paragraphs>250</Paragraphs>
  <Slides>22</Slides>
  <Notes>21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22</vt:i4>
      </vt:variant>
    </vt:vector>
  </HeadingPairs>
  <TitlesOfParts>
    <vt:vector size="25" baseType="lpstr">
      <vt:lpstr>Calibri</vt:lpstr>
      <vt:lpstr>Arial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NEW Supporting a Friend Lesson</dc:title>
  <dc:creator>Schell, Monica A</dc:creator>
  <cp:lastModifiedBy>Monica Schell</cp:lastModifiedBy>
  <cp:revision>8</cp:revision>
  <dcterms:created xsi:type="dcterms:W3CDTF">2006-08-16T00:00:00Z</dcterms:created>
  <dcterms:modified xsi:type="dcterms:W3CDTF">2025-01-24T22:37:11Z</dcterms:modified>
  <dc:identifier>DAGKfLGXUSY</dc:identifier>
</cp:coreProperties>
</file>